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7" r:id="rId2"/>
    <p:sldId id="258" r:id="rId3"/>
    <p:sldId id="344" r:id="rId4"/>
    <p:sldId id="345" r:id="rId5"/>
    <p:sldId id="346" r:id="rId6"/>
    <p:sldId id="347" r:id="rId7"/>
    <p:sldId id="358" r:id="rId8"/>
    <p:sldId id="349" r:id="rId9"/>
    <p:sldId id="351" r:id="rId10"/>
    <p:sldId id="352" r:id="rId11"/>
    <p:sldId id="354" r:id="rId12"/>
    <p:sldId id="355" r:id="rId13"/>
    <p:sldId id="356" r:id="rId14"/>
    <p:sldId id="357" r:id="rId15"/>
    <p:sldId id="259" r:id="rId16"/>
    <p:sldId id="286" r:id="rId17"/>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375"/>
  </p:normalViewPr>
  <p:slideViewPr>
    <p:cSldViewPr>
      <p:cViewPr>
        <p:scale>
          <a:sx n="78" d="100"/>
          <a:sy n="78" d="100"/>
        </p:scale>
        <p:origin x="1968"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60" tIns="46680" rIns="93360" bIns="46680" rtlCol="0"/>
          <a:lstStyle>
            <a:lvl1pPr algn="l">
              <a:defRPr sz="1200"/>
            </a:lvl1pPr>
          </a:lstStyle>
          <a:p>
            <a:endParaRPr lang="en-US" dirty="0"/>
          </a:p>
        </p:txBody>
      </p:sp>
      <p:sp>
        <p:nvSpPr>
          <p:cNvPr id="3" name="Date Placeholder 2"/>
          <p:cNvSpPr>
            <a:spLocks noGrp="1"/>
          </p:cNvSpPr>
          <p:nvPr>
            <p:ph type="dt" idx="1"/>
          </p:nvPr>
        </p:nvSpPr>
        <p:spPr>
          <a:xfrm>
            <a:off x="3979930" y="0"/>
            <a:ext cx="3044719" cy="465614"/>
          </a:xfrm>
          <a:prstGeom prst="rect">
            <a:avLst/>
          </a:prstGeom>
        </p:spPr>
        <p:txBody>
          <a:bodyPr vert="horz" lIns="93360" tIns="46680" rIns="93360" bIns="46680" rtlCol="0"/>
          <a:lstStyle>
            <a:lvl1pPr algn="r">
              <a:defRPr sz="1200"/>
            </a:lvl1pPr>
          </a:lstStyle>
          <a:p>
            <a:fld id="{97A6A072-8011-4EEA-A9C7-186E72D9CA25}" type="datetimeFigureOut">
              <a:rPr lang="en-US" smtClean="0"/>
              <a:t>11/3/17</a:t>
            </a:fld>
            <a:endParaRPr lang="en-US" dirty="0"/>
          </a:p>
        </p:txBody>
      </p:sp>
      <p:sp>
        <p:nvSpPr>
          <p:cNvPr id="4" name="Slide Image Placeholder 3"/>
          <p:cNvSpPr>
            <a:spLocks noGrp="1" noRot="1" noChangeAspect="1"/>
          </p:cNvSpPr>
          <p:nvPr>
            <p:ph type="sldImg" idx="2"/>
          </p:nvPr>
        </p:nvSpPr>
        <p:spPr>
          <a:xfrm>
            <a:off x="1184275" y="698500"/>
            <a:ext cx="4657725" cy="3492500"/>
          </a:xfrm>
          <a:prstGeom prst="rect">
            <a:avLst/>
          </a:prstGeom>
          <a:noFill/>
          <a:ln w="12700">
            <a:solidFill>
              <a:prstClr val="black"/>
            </a:solidFill>
          </a:ln>
        </p:spPr>
        <p:txBody>
          <a:bodyPr vert="horz" lIns="93360" tIns="46680" rIns="93360" bIns="46680" rtlCol="0" anchor="ctr"/>
          <a:lstStyle/>
          <a:p>
            <a:endParaRPr lang="en-US" dirty="0"/>
          </a:p>
        </p:txBody>
      </p:sp>
      <p:sp>
        <p:nvSpPr>
          <p:cNvPr id="5" name="Notes Placeholder 4"/>
          <p:cNvSpPr>
            <a:spLocks noGrp="1"/>
          </p:cNvSpPr>
          <p:nvPr>
            <p:ph type="body" sz="quarter" idx="3"/>
          </p:nvPr>
        </p:nvSpPr>
        <p:spPr>
          <a:xfrm>
            <a:off x="702628" y="4423331"/>
            <a:ext cx="5621020" cy="4190524"/>
          </a:xfrm>
          <a:prstGeom prst="rect">
            <a:avLst/>
          </a:prstGeom>
        </p:spPr>
        <p:txBody>
          <a:bodyPr vert="horz" lIns="93360" tIns="46680" rIns="93360" bIns="4668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5045"/>
            <a:ext cx="3044719" cy="465614"/>
          </a:xfrm>
          <a:prstGeom prst="rect">
            <a:avLst/>
          </a:prstGeom>
        </p:spPr>
        <p:txBody>
          <a:bodyPr vert="horz" lIns="93360" tIns="46680" rIns="93360" bIns="4668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9930" y="8845045"/>
            <a:ext cx="3044719" cy="465614"/>
          </a:xfrm>
          <a:prstGeom prst="rect">
            <a:avLst/>
          </a:prstGeom>
        </p:spPr>
        <p:txBody>
          <a:bodyPr vert="horz" lIns="93360" tIns="46680" rIns="93360" bIns="46680" rtlCol="0" anchor="b"/>
          <a:lstStyle>
            <a:lvl1pPr algn="r">
              <a:defRPr sz="1200"/>
            </a:lvl1pPr>
          </a:lstStyle>
          <a:p>
            <a:fld id="{C3E02784-9158-4CAA-920F-978700A3C04D}" type="slidenum">
              <a:rPr lang="en-US" smtClean="0"/>
              <a:t>‹#›</a:t>
            </a:fld>
            <a:endParaRPr lang="en-US" dirty="0"/>
          </a:p>
        </p:txBody>
      </p:sp>
    </p:spTree>
    <p:extLst>
      <p:ext uri="{BB962C8B-B14F-4D97-AF65-F5344CB8AC3E}">
        <p14:creationId xmlns:p14="http://schemas.microsoft.com/office/powerpoint/2010/main" val="2091819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3DF8EC-A0EA-47D3-A6AA-A1363C1C0155}" type="slidenum">
              <a:rPr lang="en-US" altLang="en-US"/>
              <a:pPr/>
              <a:t>1</a:t>
            </a:fld>
            <a:endParaRPr lang="en-US" altLang="en-US" dirty="0"/>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115833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020791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7347046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9179993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71282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987611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FDB32849-AAE9-462A-B404-3A0715DF6330}" type="datetimeFigureOut">
              <a:rPr lang="en-US" smtClean="0"/>
              <a:t>11/3/17</a:t>
            </a:fld>
            <a:endParaRPr lang="en-US" dirty="0"/>
          </a:p>
        </p:txBody>
      </p:sp>
      <p:sp>
        <p:nvSpPr>
          <p:cNvPr id="8" name="Slide Number Placeholder 7"/>
          <p:cNvSpPr>
            <a:spLocks noGrp="1"/>
          </p:cNvSpPr>
          <p:nvPr>
            <p:ph type="sldNum" sz="quarter" idx="11"/>
          </p:nvPr>
        </p:nvSpPr>
        <p:spPr/>
        <p:txBody>
          <a:bodyPr/>
          <a:lstStyle/>
          <a:p>
            <a:fld id="{5B82BFF2-9E6D-4FF6-BB82-6E93C7D8B0E7}"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B32849-AAE9-462A-B404-3A0715DF6330}" type="datetimeFigureOut">
              <a:rPr lang="en-US" smtClean="0"/>
              <a:t>11/3/17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82BFF2-9E6D-4FF6-BB82-6E93C7D8B0E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B32849-AAE9-462A-B404-3A0715DF6330}" type="datetimeFigureOut">
              <a:rPr lang="en-US" smtClean="0"/>
              <a:t>11/3/17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82BFF2-9E6D-4FF6-BB82-6E93C7D8B0E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FDB32849-AAE9-462A-B404-3A0715DF6330}" type="datetimeFigureOut">
              <a:rPr lang="en-US" smtClean="0"/>
              <a:t>11/3/17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82BFF2-9E6D-4FF6-BB82-6E93C7D8B0E7}"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B32849-AAE9-462A-B404-3A0715DF6330}" type="datetimeFigureOut">
              <a:rPr lang="en-US" smtClean="0"/>
              <a:t>11/3/17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82BFF2-9E6D-4FF6-BB82-6E93C7D8B0E7}" type="slidenum">
              <a:rPr lang="en-US" smtClean="0"/>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FDB32849-AAE9-462A-B404-3A0715DF6330}" type="datetimeFigureOut">
              <a:rPr lang="en-US" smtClean="0"/>
              <a:t>11/3/17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82BFF2-9E6D-4FF6-BB82-6E93C7D8B0E7}" type="slidenum">
              <a:rPr lang="en-US" smtClean="0"/>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DB32849-AAE9-462A-B404-3A0715DF6330}" type="datetimeFigureOut">
              <a:rPr lang="en-US" smtClean="0"/>
              <a:t>11/3/17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B82BFF2-9E6D-4FF6-BB82-6E93C7D8B0E7}" type="slidenum">
              <a:rPr lang="en-US" smtClean="0"/>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B32849-AAE9-462A-B404-3A0715DF6330}" type="datetimeFigureOut">
              <a:rPr lang="en-US" smtClean="0"/>
              <a:t>11/3/17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B82BFF2-9E6D-4FF6-BB82-6E93C7D8B0E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B32849-AAE9-462A-B404-3A0715DF6330}" type="datetimeFigureOut">
              <a:rPr lang="en-US" smtClean="0"/>
              <a:t>11/3/17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B82BFF2-9E6D-4FF6-BB82-6E93C7D8B0E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B32849-AAE9-462A-B404-3A0715DF6330}" type="datetimeFigureOut">
              <a:rPr lang="en-US" smtClean="0"/>
              <a:t>11/3/17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82BFF2-9E6D-4FF6-BB82-6E93C7D8B0E7}"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B32849-AAE9-462A-B404-3A0715DF6330}" type="datetimeFigureOut">
              <a:rPr lang="en-US" smtClean="0"/>
              <a:t>11/3/17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82BFF2-9E6D-4FF6-BB82-6E93C7D8B0E7}"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FDB32849-AAE9-462A-B404-3A0715DF6330}" type="datetimeFigureOut">
              <a:rPr lang="en-US" smtClean="0"/>
              <a:t>11/3/17</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5B82BFF2-9E6D-4FF6-BB82-6E93C7D8B0E7}" type="slidenum">
              <a:rPr lang="en-US" smtClean="0"/>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21" name="Text Box 5"/>
          <p:cNvSpPr txBox="1">
            <a:spLocks noChangeArrowheads="1"/>
          </p:cNvSpPr>
          <p:nvPr/>
        </p:nvSpPr>
        <p:spPr bwMode="auto">
          <a:xfrm>
            <a:off x="152400" y="1"/>
            <a:ext cx="88392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lnSpc>
                <a:spcPct val="85000"/>
              </a:lnSpc>
              <a:spcBef>
                <a:spcPct val="10000"/>
              </a:spcBef>
            </a:pPr>
            <a:endParaRPr lang="en-US" altLang="en-US" sz="3600" b="1" dirty="0">
              <a:solidFill>
                <a:srgbClr val="062465"/>
              </a:solidFill>
              <a:effectLst>
                <a:outerShdw blurRad="38100" dist="38100" dir="2700000" algn="tl">
                  <a:srgbClr val="C0C0C0"/>
                </a:outerShdw>
              </a:effectLst>
            </a:endParaRPr>
          </a:p>
          <a:p>
            <a:pPr algn="ctr">
              <a:lnSpc>
                <a:spcPct val="85000"/>
              </a:lnSpc>
              <a:spcBef>
                <a:spcPct val="10000"/>
              </a:spcBef>
            </a:pPr>
            <a:r>
              <a:rPr lang="en-US" altLang="en-US" sz="3200" b="1" dirty="0" smtClean="0">
                <a:solidFill>
                  <a:srgbClr val="062465"/>
                </a:solidFill>
                <a:effectLst>
                  <a:outerShdw blurRad="38100" dist="38100" dir="2700000" algn="tl">
                    <a:srgbClr val="C0C0C0"/>
                  </a:outerShdw>
                </a:effectLst>
              </a:rPr>
              <a:t> </a:t>
            </a:r>
            <a:endParaRPr lang="en-US" altLang="en-US" sz="3200" b="1" dirty="0">
              <a:solidFill>
                <a:srgbClr val="062465"/>
              </a:solidFill>
              <a:effectLst>
                <a:outerShdw blurRad="38100" dist="38100" dir="2700000" algn="tl">
                  <a:srgbClr val="C0C0C0"/>
                </a:outerShdw>
              </a:effectLst>
            </a:endParaRPr>
          </a:p>
          <a:p>
            <a:pPr algn="ctr">
              <a:lnSpc>
                <a:spcPct val="85000"/>
              </a:lnSpc>
              <a:spcBef>
                <a:spcPct val="10000"/>
              </a:spcBef>
            </a:pPr>
            <a:endParaRPr lang="en-US" altLang="en-US" sz="4000" b="1" dirty="0">
              <a:solidFill>
                <a:srgbClr val="062465"/>
              </a:solidFill>
              <a:effectLst>
                <a:outerShdw blurRad="38100" dist="38100" dir="2700000" algn="tl">
                  <a:srgbClr val="C0C0C0"/>
                </a:outerShdw>
              </a:effectLst>
            </a:endParaRPr>
          </a:p>
          <a:p>
            <a:pPr>
              <a:lnSpc>
                <a:spcPct val="85000"/>
              </a:lnSpc>
              <a:spcBef>
                <a:spcPct val="10000"/>
              </a:spcBef>
            </a:pPr>
            <a:r>
              <a:rPr lang="en-US" altLang="en-US" sz="3200" b="1" dirty="0" smtClean="0">
                <a:solidFill>
                  <a:srgbClr val="062465"/>
                </a:solidFill>
                <a:latin typeface="Arial" panose="020B0604020202020204" pitchFamily="34" charset="0"/>
                <a:cs typeface="Arial" panose="020B0604020202020204" pitchFamily="34" charset="0"/>
              </a:rPr>
              <a:t>A Few Observations on Part 130 of the ITAR</a:t>
            </a:r>
          </a:p>
          <a:p>
            <a:pPr algn="ctr">
              <a:lnSpc>
                <a:spcPct val="85000"/>
              </a:lnSpc>
              <a:spcBef>
                <a:spcPct val="10000"/>
              </a:spcBef>
            </a:pPr>
            <a:endParaRPr lang="en-US" altLang="en-US" sz="1400" b="1" dirty="0" smtClean="0">
              <a:solidFill>
                <a:srgbClr val="062465"/>
              </a:solidFill>
              <a:effectLst>
                <a:outerShdw blurRad="38100" dist="38100" dir="2700000" algn="tl">
                  <a:srgbClr val="C0C0C0"/>
                </a:outerShdw>
              </a:effectLst>
            </a:endParaRPr>
          </a:p>
          <a:p>
            <a:pPr algn="ctr">
              <a:lnSpc>
                <a:spcPct val="85000"/>
              </a:lnSpc>
              <a:spcBef>
                <a:spcPct val="10000"/>
              </a:spcBef>
            </a:pPr>
            <a:endParaRPr lang="en-US" altLang="en-US" sz="1400" b="1" dirty="0">
              <a:solidFill>
                <a:srgbClr val="062465"/>
              </a:solidFill>
              <a:effectLst>
                <a:outerShdw blurRad="38100" dist="38100" dir="2700000" algn="tl">
                  <a:srgbClr val="C0C0C0"/>
                </a:outerShdw>
              </a:effectLst>
            </a:endParaRPr>
          </a:p>
        </p:txBody>
      </p:sp>
      <p:sp>
        <p:nvSpPr>
          <p:cNvPr id="137222" name="Text Box 6"/>
          <p:cNvSpPr txBox="1">
            <a:spLocks noChangeArrowheads="1"/>
          </p:cNvSpPr>
          <p:nvPr/>
        </p:nvSpPr>
        <p:spPr bwMode="auto">
          <a:xfrm>
            <a:off x="2916677" y="1890713"/>
            <a:ext cx="6146800" cy="32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lnSpc>
                <a:spcPct val="70000"/>
              </a:lnSpc>
              <a:spcBef>
                <a:spcPct val="10000"/>
              </a:spcBef>
            </a:pPr>
            <a:endParaRPr lang="en-US" altLang="en-US" sz="2200" dirty="0">
              <a:solidFill>
                <a:srgbClr val="062465"/>
              </a:solidFill>
            </a:endParaRPr>
          </a:p>
        </p:txBody>
      </p:sp>
      <p:sp>
        <p:nvSpPr>
          <p:cNvPr id="137224" name="Text Box 8"/>
          <p:cNvSpPr txBox="1">
            <a:spLocks noChangeArrowheads="1"/>
          </p:cNvSpPr>
          <p:nvPr/>
        </p:nvSpPr>
        <p:spPr bwMode="auto">
          <a:xfrm>
            <a:off x="5486400" y="3581400"/>
            <a:ext cx="29718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nSpc>
                <a:spcPct val="85000"/>
              </a:lnSpc>
              <a:spcBef>
                <a:spcPct val="10000"/>
              </a:spcBef>
            </a:pPr>
            <a:endParaRPr lang="en-US" altLang="en-US" sz="2400" dirty="0" smtClean="0">
              <a:solidFill>
                <a:srgbClr val="062465"/>
              </a:solidFill>
              <a:latin typeface="Arial" panose="020B0604020202020204" pitchFamily="34" charset="0"/>
              <a:cs typeface="Arial" panose="020B0604020202020204" pitchFamily="34" charset="0"/>
            </a:endParaRPr>
          </a:p>
          <a:p>
            <a:pPr>
              <a:lnSpc>
                <a:spcPct val="85000"/>
              </a:lnSpc>
              <a:spcBef>
                <a:spcPct val="10000"/>
              </a:spcBef>
            </a:pPr>
            <a:r>
              <a:rPr lang="en-US" altLang="en-US" sz="2400" dirty="0" smtClean="0">
                <a:solidFill>
                  <a:srgbClr val="062465"/>
                </a:solidFill>
                <a:latin typeface="Arial" panose="020B0604020202020204" pitchFamily="34" charset="0"/>
                <a:cs typeface="Arial" panose="020B0604020202020204" pitchFamily="34" charset="0"/>
              </a:rPr>
              <a:t>Steven </a:t>
            </a:r>
            <a:r>
              <a:rPr lang="en-US" altLang="en-US" sz="2400" dirty="0">
                <a:solidFill>
                  <a:srgbClr val="062465"/>
                </a:solidFill>
                <a:latin typeface="Arial" panose="020B0604020202020204" pitchFamily="34" charset="0"/>
                <a:cs typeface="Arial" panose="020B0604020202020204" pitchFamily="34" charset="0"/>
              </a:rPr>
              <a:t>W. </a:t>
            </a:r>
            <a:r>
              <a:rPr lang="en-US" altLang="en-US" sz="2400" dirty="0" smtClean="0">
                <a:solidFill>
                  <a:srgbClr val="062465"/>
                </a:solidFill>
                <a:latin typeface="Arial" panose="020B0604020202020204" pitchFamily="34" charset="0"/>
                <a:cs typeface="Arial" panose="020B0604020202020204" pitchFamily="34" charset="0"/>
              </a:rPr>
              <a:t>Pelak</a:t>
            </a:r>
          </a:p>
          <a:p>
            <a:pPr>
              <a:lnSpc>
                <a:spcPct val="85000"/>
              </a:lnSpc>
              <a:spcBef>
                <a:spcPct val="10000"/>
              </a:spcBef>
            </a:pPr>
            <a:r>
              <a:rPr lang="en-US" altLang="en-US" sz="2400" dirty="0" smtClean="0">
                <a:solidFill>
                  <a:srgbClr val="062465"/>
                </a:solidFill>
                <a:latin typeface="Arial" panose="020B0604020202020204" pitchFamily="34" charset="0"/>
                <a:cs typeface="Arial" panose="020B0604020202020204" pitchFamily="34" charset="0"/>
              </a:rPr>
              <a:t>Holland &amp; </a:t>
            </a:r>
            <a:r>
              <a:rPr lang="en-US" altLang="en-US" sz="2400" dirty="0">
                <a:solidFill>
                  <a:srgbClr val="062465"/>
                </a:solidFill>
                <a:latin typeface="Arial" panose="020B0604020202020204" pitchFamily="34" charset="0"/>
                <a:cs typeface="Arial" panose="020B0604020202020204" pitchFamily="34" charset="0"/>
              </a:rPr>
              <a:t>Hart </a:t>
            </a:r>
            <a:r>
              <a:rPr lang="en-US" altLang="en-US" sz="2400" dirty="0" smtClean="0">
                <a:solidFill>
                  <a:srgbClr val="062465"/>
                </a:solidFill>
                <a:latin typeface="Arial" panose="020B0604020202020204" pitchFamily="34" charset="0"/>
                <a:cs typeface="Arial" panose="020B0604020202020204" pitchFamily="34" charset="0"/>
              </a:rPr>
              <a:t>LLP </a:t>
            </a:r>
          </a:p>
          <a:p>
            <a:pPr>
              <a:lnSpc>
                <a:spcPct val="85000"/>
              </a:lnSpc>
              <a:spcBef>
                <a:spcPct val="10000"/>
              </a:spcBef>
            </a:pPr>
            <a:r>
              <a:rPr lang="en-US" altLang="en-US" sz="2400" dirty="0" smtClean="0">
                <a:solidFill>
                  <a:srgbClr val="062465"/>
                </a:solidFill>
                <a:latin typeface="Arial" panose="020B0604020202020204" pitchFamily="34" charset="0"/>
                <a:cs typeface="Arial" panose="020B0604020202020204" pitchFamily="34" charset="0"/>
              </a:rPr>
              <a:t>Washington, D.C. </a:t>
            </a:r>
          </a:p>
          <a:p>
            <a:pPr algn="ctr">
              <a:lnSpc>
                <a:spcPct val="85000"/>
              </a:lnSpc>
              <a:spcBef>
                <a:spcPct val="10000"/>
              </a:spcBef>
            </a:pPr>
            <a:endParaRPr lang="en-US" altLang="en-US" b="1" dirty="0" smtClean="0">
              <a:solidFill>
                <a:srgbClr val="062465"/>
              </a:solidFill>
            </a:endParaRPr>
          </a:p>
          <a:p>
            <a:pPr algn="ctr">
              <a:lnSpc>
                <a:spcPct val="85000"/>
              </a:lnSpc>
              <a:spcBef>
                <a:spcPct val="10000"/>
              </a:spcBef>
            </a:pPr>
            <a:r>
              <a:rPr lang="en-US" altLang="en-US" b="1" dirty="0" smtClean="0">
                <a:solidFill>
                  <a:srgbClr val="062465"/>
                </a:solidFill>
              </a:rPr>
              <a:t>		November 2017</a:t>
            </a:r>
            <a:endParaRPr lang="en-US" altLang="en-US" b="1" dirty="0">
              <a:solidFill>
                <a:srgbClr val="062465"/>
              </a:solidFill>
            </a:endParaRPr>
          </a:p>
        </p:txBody>
      </p:sp>
      <p:sp>
        <p:nvSpPr>
          <p:cNvPr id="137233" name="Line 17"/>
          <p:cNvSpPr>
            <a:spLocks noChangeShapeType="1"/>
          </p:cNvSpPr>
          <p:nvPr/>
        </p:nvSpPr>
        <p:spPr bwMode="auto">
          <a:xfrm>
            <a:off x="339725" y="1077913"/>
            <a:ext cx="346075"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37234" name="Line 18"/>
          <p:cNvSpPr>
            <a:spLocks noChangeShapeType="1"/>
          </p:cNvSpPr>
          <p:nvPr/>
        </p:nvSpPr>
        <p:spPr bwMode="auto">
          <a:xfrm>
            <a:off x="-24607" y="914400"/>
            <a:ext cx="9117013" cy="0"/>
          </a:xfrm>
          <a:prstGeom prst="line">
            <a:avLst/>
          </a:prstGeom>
          <a:noFill/>
          <a:ln w="19050">
            <a:solidFill>
              <a:srgbClr val="06246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37235" name="Text Box 19"/>
          <p:cNvSpPr txBox="1">
            <a:spLocks noChangeArrowheads="1"/>
          </p:cNvSpPr>
          <p:nvPr/>
        </p:nvSpPr>
        <p:spPr bwMode="auto">
          <a:xfrm>
            <a:off x="0" y="6583363"/>
            <a:ext cx="42164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100" dirty="0">
                <a:solidFill>
                  <a:srgbClr val="062465"/>
                </a:solidFill>
              </a:rPr>
              <a:t>Copyright Holland &amp; Hart LLP </a:t>
            </a:r>
            <a:r>
              <a:rPr lang="en-US" altLang="en-US" sz="1100" dirty="0" smtClean="0">
                <a:solidFill>
                  <a:srgbClr val="062465"/>
                </a:solidFill>
              </a:rPr>
              <a:t>2017. </a:t>
            </a:r>
            <a:r>
              <a:rPr lang="en-US" altLang="en-US" sz="1100" dirty="0">
                <a:solidFill>
                  <a:srgbClr val="062465"/>
                </a:solidFill>
              </a:rPr>
              <a:t>All Rights Reserved. </a:t>
            </a:r>
          </a:p>
        </p:txBody>
      </p:sp>
      <p:sp>
        <p:nvSpPr>
          <p:cNvPr id="3" name="Rectangle 2"/>
          <p:cNvSpPr/>
          <p:nvPr/>
        </p:nvSpPr>
        <p:spPr>
          <a:xfrm>
            <a:off x="21771" y="6121698"/>
            <a:ext cx="9144000" cy="461665"/>
          </a:xfrm>
          <a:prstGeom prst="rect">
            <a:avLst/>
          </a:prstGeom>
        </p:spPr>
        <p:txBody>
          <a:bodyPr wrap="square">
            <a:spAutoFit/>
          </a:bodyPr>
          <a:lstStyle/>
          <a:p>
            <a:r>
              <a:rPr lang="en-US" sz="800" dirty="0">
                <a:solidFill>
                  <a:srgbClr val="062465"/>
                </a:solidFill>
              </a:rPr>
              <a:t>This briefing provides general information on pertinent legal topics. The statements made and any materials distributed as part of the seminar are provided only for educational purposes.  They do not constitute legal advice nor do they necessarily reflect the views of Holland &amp; Hart LLP or any of its attorneys other than the speaker. This briefing does not create an attorney-client relationship between you and Holland &amp; Hart LLP.  Consult your legal counsel with specific questions.</a:t>
            </a:r>
          </a:p>
        </p:txBody>
      </p:sp>
    </p:spTree>
    <p:extLst>
      <p:ext uri="{BB962C8B-B14F-4D97-AF65-F5344CB8AC3E}">
        <p14:creationId xmlns:p14="http://schemas.microsoft.com/office/powerpoint/2010/main" val="31472394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pPr algn="l"/>
            <a:r>
              <a:rPr lang="en-US" sz="2400" dirty="0" smtClean="0">
                <a:solidFill>
                  <a:schemeClr val="tx1"/>
                </a:solidFill>
                <a:effectLst/>
                <a:latin typeface="Arial" panose="020B0604020202020204" pitchFamily="34" charset="0"/>
                <a:cs typeface="Arial" panose="020B0604020202020204" pitchFamily="34" charset="0"/>
              </a:rPr>
              <a:t>ITAR Part 130 – Which Payments to Report?</a:t>
            </a:r>
            <a:endParaRPr lang="en-US" sz="2400" dirty="0">
              <a:solidFill>
                <a:schemeClr val="tx1"/>
              </a:solidFill>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6266" y="1234366"/>
            <a:ext cx="8667750" cy="4952425"/>
          </a:xfrm>
        </p:spPr>
        <p:txBody>
          <a:bodyPr>
            <a:normAutofit/>
          </a:bodyPr>
          <a:lstStyle/>
          <a:p>
            <a:pPr marL="285750" lvl="0" indent="-285750">
              <a:lnSpc>
                <a:spcPct val="85000"/>
              </a:lnSpc>
              <a:spcBef>
                <a:spcPct val="50000"/>
              </a:spcBef>
              <a:buClr>
                <a:srgbClr val="062465"/>
              </a:buClr>
              <a:buSzPct val="80000"/>
              <a:buFont typeface="Times New Roman" pitchFamily="18" charset="0"/>
              <a:buChar char="■"/>
            </a:pPr>
            <a:r>
              <a:rPr lang="en-US" b="1" dirty="0" smtClean="0">
                <a:solidFill>
                  <a:schemeClr val="tx1"/>
                </a:solidFill>
                <a:latin typeface="Arial" panose="020B0604020202020204" pitchFamily="34" charset="0"/>
                <a:cs typeface="Arial" panose="020B0604020202020204" pitchFamily="34" charset="0"/>
              </a:rPr>
              <a:t>DDTC </a:t>
            </a:r>
            <a:r>
              <a:rPr lang="en-US" b="1" dirty="0">
                <a:solidFill>
                  <a:schemeClr val="tx1"/>
                </a:solidFill>
                <a:latin typeface="Arial" panose="020B0604020202020204" pitchFamily="34" charset="0"/>
                <a:cs typeface="Arial" panose="020B0604020202020204" pitchFamily="34" charset="0"/>
              </a:rPr>
              <a:t>Reporting </a:t>
            </a:r>
            <a:r>
              <a:rPr lang="en-US" b="1" dirty="0" smtClean="0">
                <a:solidFill>
                  <a:schemeClr val="tx1"/>
                </a:solidFill>
                <a:latin typeface="Arial" panose="020B0604020202020204" pitchFamily="34" charset="0"/>
                <a:cs typeface="Arial" panose="020B0604020202020204" pitchFamily="34" charset="0"/>
              </a:rPr>
              <a:t>Requirements of Certain Payments </a:t>
            </a:r>
          </a:p>
          <a:p>
            <a:pPr marL="742950" lvl="1" indent="-285750">
              <a:lnSpc>
                <a:spcPct val="85000"/>
              </a:lnSpc>
              <a:spcBef>
                <a:spcPct val="50000"/>
              </a:spcBef>
              <a:buClr>
                <a:srgbClr val="062465"/>
              </a:buClr>
              <a:buSzPct val="80000"/>
              <a:buFont typeface="Times New Roman" pitchFamily="18" charset="0"/>
              <a:buChar char="■"/>
            </a:pPr>
            <a:r>
              <a:rPr lang="en-US" sz="2400" b="1" dirty="0" smtClean="0">
                <a:solidFill>
                  <a:schemeClr val="tx1"/>
                </a:solidFill>
                <a:latin typeface="Arial" panose="020B0604020202020204" pitchFamily="34" charset="0"/>
                <a:cs typeface="Arial" panose="020B0604020202020204" pitchFamily="34" charset="0"/>
              </a:rPr>
              <a:t>Political </a:t>
            </a:r>
            <a:r>
              <a:rPr lang="en-US" sz="2400" b="1" dirty="0">
                <a:solidFill>
                  <a:schemeClr val="tx1"/>
                </a:solidFill>
                <a:latin typeface="Arial" panose="020B0604020202020204" pitchFamily="34" charset="0"/>
                <a:cs typeface="Arial" panose="020B0604020202020204" pitchFamily="34" charset="0"/>
              </a:rPr>
              <a:t>Contributions</a:t>
            </a:r>
          </a:p>
          <a:p>
            <a:pPr marL="1200150" lvl="2" indent="-285750">
              <a:lnSpc>
                <a:spcPct val="85000"/>
              </a:lnSpc>
              <a:spcBef>
                <a:spcPct val="50000"/>
              </a:spcBef>
              <a:buClr>
                <a:srgbClr val="062465"/>
              </a:buClr>
              <a:buSzPct val="80000"/>
              <a:buFont typeface="Times New Roman" pitchFamily="18" charset="0"/>
              <a:buChar char="■"/>
            </a:pPr>
            <a:r>
              <a:rPr lang="en-US" sz="2400" dirty="0">
                <a:solidFill>
                  <a:schemeClr val="tx1"/>
                </a:solidFill>
                <a:latin typeface="Arial" panose="020B0604020202020204" pitchFamily="34" charset="0"/>
                <a:cs typeface="Arial" panose="020B0604020202020204" pitchFamily="34" charset="0"/>
              </a:rPr>
              <a:t>Applicants and suppliers must report to DDTC </a:t>
            </a:r>
          </a:p>
          <a:p>
            <a:pPr marL="1657350" lvl="3" indent="-285750">
              <a:lnSpc>
                <a:spcPct val="85000"/>
              </a:lnSpc>
              <a:spcBef>
                <a:spcPct val="50000"/>
              </a:spcBef>
              <a:buClr>
                <a:srgbClr val="062465"/>
              </a:buClr>
              <a:buSzPct val="80000"/>
              <a:buFont typeface="Times New Roman" pitchFamily="18" charset="0"/>
              <a:buChar char="■"/>
            </a:pPr>
            <a:r>
              <a:rPr lang="en-US" sz="2400" dirty="0">
                <a:solidFill>
                  <a:schemeClr val="tx1"/>
                </a:solidFill>
                <a:latin typeface="Arial" panose="020B0604020202020204" pitchFamily="34" charset="0"/>
                <a:cs typeface="Arial" panose="020B0604020202020204" pitchFamily="34" charset="0"/>
              </a:rPr>
              <a:t>whether they or any of their vendors have paid, offered or agreed to pay</a:t>
            </a:r>
          </a:p>
          <a:p>
            <a:pPr marL="1657350" lvl="3" indent="-285750">
              <a:lnSpc>
                <a:spcPct val="85000"/>
              </a:lnSpc>
              <a:spcBef>
                <a:spcPct val="50000"/>
              </a:spcBef>
              <a:buClr>
                <a:srgbClr val="062465"/>
              </a:buClr>
              <a:buSzPct val="80000"/>
              <a:buFont typeface="Times New Roman" pitchFamily="18" charset="0"/>
              <a:buChar char="■"/>
            </a:pPr>
            <a:r>
              <a:rPr lang="en-US" sz="2400" dirty="0" smtClean="0">
                <a:solidFill>
                  <a:schemeClr val="tx1"/>
                </a:solidFill>
                <a:latin typeface="Arial" panose="020B0604020202020204" pitchFamily="34" charset="0"/>
                <a:cs typeface="Arial" panose="020B0604020202020204" pitchFamily="34" charset="0"/>
              </a:rPr>
              <a:t>Political Contributions </a:t>
            </a:r>
            <a:r>
              <a:rPr lang="en-US" sz="2400" dirty="0">
                <a:solidFill>
                  <a:schemeClr val="tx1"/>
                </a:solidFill>
                <a:latin typeface="Arial" panose="020B0604020202020204" pitchFamily="34" charset="0"/>
                <a:cs typeface="Arial" panose="020B0604020202020204" pitchFamily="34" charset="0"/>
              </a:rPr>
              <a:t>in an </a:t>
            </a:r>
            <a:r>
              <a:rPr lang="en-US" sz="2400" u="sng" dirty="0">
                <a:solidFill>
                  <a:schemeClr val="tx1"/>
                </a:solidFill>
                <a:latin typeface="Arial" panose="020B0604020202020204" pitchFamily="34" charset="0"/>
                <a:cs typeface="Arial" panose="020B0604020202020204" pitchFamily="34" charset="0"/>
              </a:rPr>
              <a:t>aggregate</a:t>
            </a:r>
            <a:r>
              <a:rPr lang="en-US" sz="2400" dirty="0">
                <a:solidFill>
                  <a:schemeClr val="tx1"/>
                </a:solidFill>
                <a:latin typeface="Arial" panose="020B0604020202020204" pitchFamily="34" charset="0"/>
                <a:cs typeface="Arial" panose="020B0604020202020204" pitchFamily="34" charset="0"/>
              </a:rPr>
              <a:t> amount of </a:t>
            </a:r>
            <a:r>
              <a:rPr lang="en-US" sz="2400" u="sng" dirty="0">
                <a:solidFill>
                  <a:schemeClr val="tx1"/>
                </a:solidFill>
                <a:latin typeface="Arial" panose="020B0604020202020204" pitchFamily="34" charset="0"/>
                <a:cs typeface="Arial" panose="020B0604020202020204" pitchFamily="34" charset="0"/>
              </a:rPr>
              <a:t>$5,000 or </a:t>
            </a:r>
            <a:r>
              <a:rPr lang="en-US" sz="2400" u="sng" dirty="0" smtClean="0">
                <a:solidFill>
                  <a:schemeClr val="tx1"/>
                </a:solidFill>
                <a:latin typeface="Arial" panose="020B0604020202020204" pitchFamily="34" charset="0"/>
                <a:cs typeface="Arial" panose="020B0604020202020204" pitchFamily="34" charset="0"/>
              </a:rPr>
              <a:t>more</a:t>
            </a:r>
          </a:p>
          <a:p>
            <a:pPr marL="1657350" lvl="3" indent="-285750">
              <a:lnSpc>
                <a:spcPct val="85000"/>
              </a:lnSpc>
              <a:spcBef>
                <a:spcPct val="50000"/>
              </a:spcBef>
              <a:buClr>
                <a:srgbClr val="062465"/>
              </a:buClr>
              <a:buSzPct val="80000"/>
              <a:buFont typeface="Times New Roman" pitchFamily="18" charset="0"/>
              <a:buChar char="■"/>
            </a:pPr>
            <a:r>
              <a:rPr lang="en-US" sz="2400" dirty="0" smtClean="0">
                <a:solidFill>
                  <a:schemeClr val="tx1"/>
                </a:solidFill>
                <a:latin typeface="Arial" panose="020B0604020202020204" pitchFamily="34" charset="0"/>
                <a:cs typeface="Arial" panose="020B0604020202020204" pitchFamily="34" charset="0"/>
              </a:rPr>
              <a:t>NOTE – Duty to collect information from others, vendors and those receiving “fees or commissions” (sales representatives, suppliers, consultants, etc.)</a:t>
            </a:r>
          </a:p>
        </p:txBody>
      </p:sp>
      <p:sp>
        <p:nvSpPr>
          <p:cNvPr id="4" name="Date Placeholder 3"/>
          <p:cNvSpPr>
            <a:spLocks noGrp="1"/>
          </p:cNvSpPr>
          <p:nvPr>
            <p:ph type="dt" sz="half" idx="10"/>
          </p:nvPr>
        </p:nvSpPr>
        <p:spPr/>
        <p:txBody>
          <a:bodyPr/>
          <a:lstStyle/>
          <a:p>
            <a:r>
              <a:rPr lang="en-US" dirty="0"/>
              <a:t>November 2017</a:t>
            </a:r>
          </a:p>
        </p:txBody>
      </p:sp>
      <p:sp>
        <p:nvSpPr>
          <p:cNvPr id="5" name="Slide Number Placeholder 4"/>
          <p:cNvSpPr>
            <a:spLocks noGrp="1"/>
          </p:cNvSpPr>
          <p:nvPr>
            <p:ph type="sldNum" sz="quarter" idx="12"/>
          </p:nvPr>
        </p:nvSpPr>
        <p:spPr/>
        <p:txBody>
          <a:bodyPr/>
          <a:lstStyle/>
          <a:p>
            <a:fld id="{8D57DBB9-07C6-49AB-BFD5-E737C7E241F6}" type="slidenum">
              <a:rPr lang="en-US" smtClean="0"/>
              <a:pPr/>
              <a:t>10</a:t>
            </a:fld>
            <a:endParaRPr lang="en-US" dirty="0"/>
          </a:p>
        </p:txBody>
      </p:sp>
    </p:spTree>
    <p:extLst>
      <p:ext uri="{BB962C8B-B14F-4D97-AF65-F5344CB8AC3E}">
        <p14:creationId xmlns:p14="http://schemas.microsoft.com/office/powerpoint/2010/main" val="24400169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pPr lvl="0" fontAlgn="base">
              <a:lnSpc>
                <a:spcPct val="85000"/>
              </a:lnSpc>
              <a:spcAft>
                <a:spcPct val="0"/>
              </a:spcAft>
            </a:pPr>
            <a:r>
              <a:rPr lang="en-US" sz="3600" b="1" dirty="0" smtClean="0">
                <a:solidFill>
                  <a:srgbClr val="062465"/>
                </a:solidFill>
                <a:effectLst/>
                <a:latin typeface="Arial" panose="020B0604020202020204" pitchFamily="34" charset="0"/>
                <a:cs typeface="Arial" panose="020B0604020202020204" pitchFamily="34" charset="0"/>
              </a:rPr>
              <a:t>ITAR Part 130 – Reporting Duty</a:t>
            </a:r>
            <a:endParaRPr lang="en-US" sz="3600" dirty="0">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08562" y="1219200"/>
            <a:ext cx="5943600" cy="914400"/>
          </a:xfrm>
        </p:spPr>
        <p:txBody>
          <a:bodyPr/>
          <a:lstStyle/>
          <a:p>
            <a:pPr marL="285750" lvl="0" indent="-285750" fontAlgn="base">
              <a:lnSpc>
                <a:spcPct val="85000"/>
              </a:lnSpc>
              <a:spcBef>
                <a:spcPct val="50000"/>
              </a:spcBef>
              <a:spcAft>
                <a:spcPct val="0"/>
              </a:spcAft>
              <a:buClr>
                <a:srgbClr val="062465"/>
              </a:buClr>
              <a:buSzPct val="80000"/>
              <a:buFont typeface="Times New Roman" pitchFamily="18" charset="0"/>
              <a:buChar char="■"/>
            </a:pPr>
            <a:r>
              <a:rPr lang="en-US" sz="3000" b="1" dirty="0" smtClean="0">
                <a:solidFill>
                  <a:srgbClr val="062465"/>
                </a:solidFill>
                <a:latin typeface="Times New Roman" pitchFamily="18" charset="0"/>
              </a:rPr>
              <a:t>Reporting Political Contributions to DDTC:</a:t>
            </a:r>
            <a:endParaRPr lang="en-US" sz="3000" b="1" dirty="0">
              <a:solidFill>
                <a:srgbClr val="062465"/>
              </a:solidFill>
              <a:latin typeface="Times New Roman" pitchFamily="18" charset="0"/>
            </a:endParaRPr>
          </a:p>
          <a:p>
            <a:endParaRPr lang="en-U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2133600"/>
            <a:ext cx="7010399" cy="426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556565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538" y="148179"/>
            <a:ext cx="7473109" cy="542103"/>
          </a:xfrm>
        </p:spPr>
        <p:txBody>
          <a:bodyPr>
            <a:noAutofit/>
          </a:bodyPr>
          <a:lstStyle/>
          <a:p>
            <a:pPr algn="l"/>
            <a:r>
              <a:rPr lang="en-US" sz="2400" dirty="0" smtClean="0">
                <a:solidFill>
                  <a:schemeClr val="tx1"/>
                </a:solidFill>
                <a:effectLst/>
                <a:latin typeface="Arial" panose="020B0604020202020204" pitchFamily="34" charset="0"/>
                <a:cs typeface="Arial" panose="020B0604020202020204" pitchFamily="34" charset="0"/>
              </a:rPr>
              <a:t>“Fees or Commissions” – Which Payments to Report?</a:t>
            </a:r>
            <a:endParaRPr lang="en-US" sz="2400" i="1" dirty="0">
              <a:solidFill>
                <a:schemeClr val="tx1"/>
              </a:solidFill>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6538" y="1039813"/>
            <a:ext cx="8667750" cy="5108068"/>
          </a:xfrm>
        </p:spPr>
        <p:txBody>
          <a:bodyPr>
            <a:noAutofit/>
          </a:bodyPr>
          <a:lstStyle/>
          <a:p>
            <a:pPr marL="285750" lvl="0" indent="-285750">
              <a:lnSpc>
                <a:spcPct val="85000"/>
              </a:lnSpc>
              <a:spcBef>
                <a:spcPct val="50000"/>
              </a:spcBef>
              <a:buClr>
                <a:srgbClr val="062465"/>
              </a:buClr>
              <a:buSzPct val="80000"/>
              <a:buFont typeface="Times New Roman" pitchFamily="18" charset="0"/>
              <a:buChar char="■"/>
            </a:pPr>
            <a:r>
              <a:rPr lang="en-US" sz="1800" b="1" dirty="0" smtClean="0">
                <a:solidFill>
                  <a:schemeClr val="tx1"/>
                </a:solidFill>
                <a:latin typeface="Arial" panose="020B0604020202020204" pitchFamily="34" charset="0"/>
                <a:cs typeface="Arial" panose="020B0604020202020204" pitchFamily="34" charset="0"/>
              </a:rPr>
              <a:t>“Fees or Commissions” –</a:t>
            </a:r>
          </a:p>
          <a:p>
            <a:pPr marL="685800" lvl="1">
              <a:lnSpc>
                <a:spcPct val="85000"/>
              </a:lnSpc>
              <a:spcBef>
                <a:spcPct val="50000"/>
              </a:spcBef>
              <a:buClr>
                <a:srgbClr val="062465"/>
              </a:buClr>
              <a:buSzPct val="80000"/>
              <a:buFont typeface="Times New Roman" pitchFamily="18" charset="0"/>
              <a:buChar char="■"/>
            </a:pPr>
            <a:r>
              <a:rPr lang="en-US" sz="2000" dirty="0" smtClean="0">
                <a:solidFill>
                  <a:schemeClr val="tx1"/>
                </a:solidFill>
                <a:latin typeface="Arial" panose="020B0604020202020204" pitchFamily="34" charset="0"/>
                <a:cs typeface="Arial" panose="020B0604020202020204" pitchFamily="34" charset="0"/>
              </a:rPr>
              <a:t>Applicants </a:t>
            </a:r>
            <a:r>
              <a:rPr lang="en-US" sz="2000" dirty="0">
                <a:solidFill>
                  <a:schemeClr val="tx1"/>
                </a:solidFill>
                <a:latin typeface="Arial" panose="020B0604020202020204" pitchFamily="34" charset="0"/>
                <a:cs typeface="Arial" panose="020B0604020202020204" pitchFamily="34" charset="0"/>
              </a:rPr>
              <a:t>and suppliers must report to DDTC </a:t>
            </a:r>
          </a:p>
          <a:p>
            <a:pPr marL="1657350" lvl="3" indent="-285750">
              <a:lnSpc>
                <a:spcPct val="85000"/>
              </a:lnSpc>
              <a:spcBef>
                <a:spcPct val="50000"/>
              </a:spcBef>
              <a:buClr>
                <a:srgbClr val="062465"/>
              </a:buClr>
              <a:buSzPct val="80000"/>
              <a:buFont typeface="Times New Roman" pitchFamily="18" charset="0"/>
              <a:buChar char="■"/>
            </a:pPr>
            <a:r>
              <a:rPr lang="en-US" sz="1800" dirty="0">
                <a:solidFill>
                  <a:schemeClr val="tx1"/>
                </a:solidFill>
                <a:latin typeface="Arial" panose="020B0604020202020204" pitchFamily="34" charset="0"/>
                <a:cs typeface="Arial" panose="020B0604020202020204" pitchFamily="34" charset="0"/>
              </a:rPr>
              <a:t>whether they or any of their </a:t>
            </a:r>
            <a:r>
              <a:rPr lang="en-US" sz="1800" dirty="0" smtClean="0">
                <a:solidFill>
                  <a:schemeClr val="tx1"/>
                </a:solidFill>
                <a:latin typeface="Arial" panose="020B0604020202020204" pitchFamily="34" charset="0"/>
                <a:cs typeface="Arial" panose="020B0604020202020204" pitchFamily="34" charset="0"/>
              </a:rPr>
              <a:t>vendors (distributor or manufacturer who supplies applicant $500K+ defense articles)  </a:t>
            </a:r>
            <a:r>
              <a:rPr lang="en-US" sz="1800" dirty="0">
                <a:solidFill>
                  <a:schemeClr val="tx1"/>
                </a:solidFill>
                <a:latin typeface="Arial" panose="020B0604020202020204" pitchFamily="34" charset="0"/>
                <a:cs typeface="Arial" panose="020B0604020202020204" pitchFamily="34" charset="0"/>
              </a:rPr>
              <a:t>have paid, offered or agreed to pay</a:t>
            </a:r>
          </a:p>
          <a:p>
            <a:pPr marL="1657350" lvl="3" indent="-285750">
              <a:lnSpc>
                <a:spcPct val="85000"/>
              </a:lnSpc>
              <a:spcBef>
                <a:spcPct val="50000"/>
              </a:spcBef>
              <a:buClr>
                <a:srgbClr val="062465"/>
              </a:buClr>
              <a:buSzPct val="80000"/>
              <a:buFont typeface="Times New Roman" pitchFamily="18" charset="0"/>
              <a:buChar char="■"/>
            </a:pPr>
            <a:r>
              <a:rPr lang="en-US" sz="1800" dirty="0" smtClean="0">
                <a:solidFill>
                  <a:schemeClr val="tx1"/>
                </a:solidFill>
                <a:latin typeface="Arial" panose="020B0604020202020204" pitchFamily="34" charset="0"/>
                <a:cs typeface="Arial" panose="020B0604020202020204" pitchFamily="34" charset="0"/>
              </a:rPr>
              <a:t>Fees </a:t>
            </a:r>
            <a:r>
              <a:rPr lang="en-US" sz="1800" dirty="0">
                <a:solidFill>
                  <a:schemeClr val="tx1"/>
                </a:solidFill>
                <a:latin typeface="Arial" panose="020B0604020202020204" pitchFamily="34" charset="0"/>
                <a:cs typeface="Arial" panose="020B0604020202020204" pitchFamily="34" charset="0"/>
              </a:rPr>
              <a:t>or </a:t>
            </a:r>
            <a:r>
              <a:rPr lang="en-US" sz="1800" dirty="0" smtClean="0">
                <a:solidFill>
                  <a:schemeClr val="tx1"/>
                </a:solidFill>
                <a:latin typeface="Arial" panose="020B0604020202020204" pitchFamily="34" charset="0"/>
                <a:cs typeface="Arial" panose="020B0604020202020204" pitchFamily="34" charset="0"/>
              </a:rPr>
              <a:t>Commissions </a:t>
            </a:r>
            <a:r>
              <a:rPr lang="en-US" sz="1800" dirty="0">
                <a:solidFill>
                  <a:schemeClr val="tx1"/>
                </a:solidFill>
                <a:latin typeface="Arial" panose="020B0604020202020204" pitchFamily="34" charset="0"/>
                <a:cs typeface="Arial" panose="020B0604020202020204" pitchFamily="34" charset="0"/>
              </a:rPr>
              <a:t>in an </a:t>
            </a:r>
            <a:r>
              <a:rPr lang="en-US" sz="1800" u="sng" dirty="0">
                <a:solidFill>
                  <a:schemeClr val="tx1"/>
                </a:solidFill>
                <a:latin typeface="Arial" panose="020B0604020202020204" pitchFamily="34" charset="0"/>
                <a:cs typeface="Arial" panose="020B0604020202020204" pitchFamily="34" charset="0"/>
              </a:rPr>
              <a:t>aggregate</a:t>
            </a:r>
            <a:r>
              <a:rPr lang="en-US" sz="1800" dirty="0">
                <a:solidFill>
                  <a:schemeClr val="tx1"/>
                </a:solidFill>
                <a:latin typeface="Arial" panose="020B0604020202020204" pitchFamily="34" charset="0"/>
                <a:cs typeface="Arial" panose="020B0604020202020204" pitchFamily="34" charset="0"/>
              </a:rPr>
              <a:t> amount of </a:t>
            </a:r>
            <a:r>
              <a:rPr lang="en-US" sz="1800" u="sng" dirty="0">
                <a:solidFill>
                  <a:schemeClr val="tx1"/>
                </a:solidFill>
                <a:latin typeface="Arial" panose="020B0604020202020204" pitchFamily="34" charset="0"/>
                <a:cs typeface="Arial" panose="020B0604020202020204" pitchFamily="34" charset="0"/>
              </a:rPr>
              <a:t>$100,000 or more</a:t>
            </a:r>
          </a:p>
          <a:p>
            <a:endParaRPr lang="en-US" sz="1800" dirty="0" smtClean="0">
              <a:solidFill>
                <a:schemeClr val="tx1"/>
              </a:solidFill>
              <a:latin typeface="Arial" panose="020B0604020202020204" pitchFamily="34" charset="0"/>
              <a:cs typeface="Arial" panose="020B0604020202020204" pitchFamily="34" charset="0"/>
            </a:endParaRPr>
          </a:p>
          <a:p>
            <a:r>
              <a:rPr lang="en-US" sz="1800" b="1" dirty="0" smtClean="0">
                <a:solidFill>
                  <a:schemeClr val="tx1"/>
                </a:solidFill>
                <a:latin typeface="Arial" panose="020B0604020202020204" pitchFamily="34" charset="0"/>
                <a:cs typeface="Arial" panose="020B0604020202020204" pitchFamily="34" charset="0"/>
              </a:rPr>
              <a:t>What is a “Fee or Commission”?  - Broad Definition </a:t>
            </a:r>
          </a:p>
          <a:p>
            <a:pPr lvl="1"/>
            <a:r>
              <a:rPr lang="en-US" sz="1800" dirty="0" smtClean="0">
                <a:solidFill>
                  <a:schemeClr val="tx1"/>
                </a:solidFill>
                <a:latin typeface="Arial" panose="020B0604020202020204" pitchFamily="34" charset="0"/>
                <a:cs typeface="Arial" panose="020B0604020202020204" pitchFamily="34" charset="0"/>
              </a:rPr>
              <a:t>“Any </a:t>
            </a:r>
            <a:r>
              <a:rPr lang="en-US" sz="1800" dirty="0">
                <a:solidFill>
                  <a:schemeClr val="tx1"/>
                </a:solidFill>
                <a:latin typeface="Arial" panose="020B0604020202020204" pitchFamily="34" charset="0"/>
                <a:cs typeface="Arial" panose="020B0604020202020204" pitchFamily="34" charset="0"/>
              </a:rPr>
              <a:t>loan, gift, donation or other payment of $1,000 or more made, or offered or agreed to be made directly or indirectly, whether in cash or in kind, and whether or not pursuant to a written </a:t>
            </a:r>
            <a:r>
              <a:rPr lang="en-US" sz="1800" dirty="0" smtClean="0">
                <a:solidFill>
                  <a:schemeClr val="tx1"/>
                </a:solidFill>
                <a:latin typeface="Arial" panose="020B0604020202020204" pitchFamily="34" charset="0"/>
                <a:cs typeface="Arial" panose="020B0604020202020204" pitchFamily="34" charset="0"/>
              </a:rPr>
              <a:t>contract”</a:t>
            </a:r>
          </a:p>
          <a:p>
            <a:pPr lvl="1"/>
            <a:r>
              <a:rPr lang="en-US" sz="1800" dirty="0" smtClean="0">
                <a:solidFill>
                  <a:schemeClr val="tx1"/>
                </a:solidFill>
                <a:latin typeface="Arial" panose="020B0604020202020204" pitchFamily="34" charset="0"/>
                <a:cs typeface="Arial" panose="020B0604020202020204" pitchFamily="34" charset="0"/>
              </a:rPr>
              <a:t>“To or </a:t>
            </a:r>
            <a:r>
              <a:rPr lang="en-US" sz="1800" dirty="0">
                <a:solidFill>
                  <a:schemeClr val="tx1"/>
                </a:solidFill>
                <a:latin typeface="Arial" panose="020B0604020202020204" pitchFamily="34" charset="0"/>
                <a:cs typeface="Arial" panose="020B0604020202020204" pitchFamily="34" charset="0"/>
              </a:rPr>
              <a:t>at the direction of any person, irrespective of nationality, whether or not employed by or affiliated with an applicant, a supplier or a vendor; </a:t>
            </a:r>
            <a:r>
              <a:rPr lang="en-US" sz="1800" dirty="0" smtClean="0">
                <a:solidFill>
                  <a:schemeClr val="tx1"/>
                </a:solidFill>
                <a:latin typeface="Arial" panose="020B0604020202020204" pitchFamily="34" charset="0"/>
                <a:cs typeface="Arial" panose="020B0604020202020204" pitchFamily="34" charset="0"/>
              </a:rPr>
              <a:t>and</a:t>
            </a:r>
          </a:p>
          <a:p>
            <a:pPr lvl="1"/>
            <a:r>
              <a:rPr lang="en-US" sz="1800" dirty="0" smtClean="0">
                <a:solidFill>
                  <a:schemeClr val="tx1"/>
                </a:solidFill>
                <a:latin typeface="Arial" panose="020B0604020202020204" pitchFamily="34" charset="0"/>
                <a:cs typeface="Arial" panose="020B0604020202020204" pitchFamily="34" charset="0"/>
              </a:rPr>
              <a:t>“For </a:t>
            </a:r>
            <a:r>
              <a:rPr lang="en-US" sz="1800" dirty="0">
                <a:solidFill>
                  <a:schemeClr val="tx1"/>
                </a:solidFill>
                <a:latin typeface="Arial" panose="020B0604020202020204" pitchFamily="34" charset="0"/>
                <a:cs typeface="Arial" panose="020B0604020202020204" pitchFamily="34" charset="0"/>
              </a:rPr>
              <a:t>the solicitation or promotion or otherwise to secure the conclusion of a sale of defense articles or defense services to or for the use of the armed forces of a foreign country or international organization. </a:t>
            </a:r>
          </a:p>
          <a:p>
            <a:pPr marL="342900" lvl="0" indent="-342900">
              <a:lnSpc>
                <a:spcPct val="70000"/>
              </a:lnSpc>
              <a:spcBef>
                <a:spcPct val="10000"/>
              </a:spcBef>
              <a:buSzPct val="85000"/>
              <a:buFont typeface="Times New Roman" pitchFamily="18" charset="0"/>
              <a:buChar char="■"/>
            </a:pPr>
            <a:endParaRPr lang="en-US" sz="2000" kern="0" dirty="0" smtClean="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r>
              <a:rPr lang="en-US" dirty="0"/>
              <a:t>November 2017</a:t>
            </a:r>
          </a:p>
        </p:txBody>
      </p:sp>
      <p:sp>
        <p:nvSpPr>
          <p:cNvPr id="5" name="Slide Number Placeholder 4"/>
          <p:cNvSpPr>
            <a:spLocks noGrp="1"/>
          </p:cNvSpPr>
          <p:nvPr>
            <p:ph type="sldNum" sz="quarter" idx="12"/>
          </p:nvPr>
        </p:nvSpPr>
        <p:spPr/>
        <p:txBody>
          <a:bodyPr/>
          <a:lstStyle/>
          <a:p>
            <a:fld id="{8D57DBB9-07C6-49AB-BFD5-E737C7E241F6}" type="slidenum">
              <a:rPr lang="en-US" smtClean="0"/>
              <a:pPr/>
              <a:t>12</a:t>
            </a:fld>
            <a:endParaRPr lang="en-US" dirty="0"/>
          </a:p>
        </p:txBody>
      </p:sp>
    </p:spTree>
    <p:extLst>
      <p:ext uri="{BB962C8B-B14F-4D97-AF65-F5344CB8AC3E}">
        <p14:creationId xmlns:p14="http://schemas.microsoft.com/office/powerpoint/2010/main" val="1744624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9600"/>
          </a:xfrm>
        </p:spPr>
        <p:txBody>
          <a:bodyPr>
            <a:normAutofit/>
          </a:bodyPr>
          <a:lstStyle/>
          <a:p>
            <a:pPr lvl="0" fontAlgn="base">
              <a:lnSpc>
                <a:spcPct val="85000"/>
              </a:lnSpc>
              <a:spcAft>
                <a:spcPct val="0"/>
              </a:spcAft>
            </a:pPr>
            <a:r>
              <a:rPr lang="en-US" sz="3200" b="1" dirty="0" smtClean="0">
                <a:solidFill>
                  <a:srgbClr val="062465"/>
                </a:solidFill>
                <a:effectLst/>
                <a:latin typeface="Arial" panose="020B0604020202020204" pitchFamily="34" charset="0"/>
                <a:cs typeface="Arial" panose="020B0604020202020204" pitchFamily="34" charset="0"/>
              </a:rPr>
              <a:t>ITAR Part 130 – What Not Reported?</a:t>
            </a:r>
            <a:endParaRPr lang="en-US" sz="3200" dirty="0">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6538" y="1443789"/>
            <a:ext cx="8667750" cy="4606815"/>
          </a:xfrm>
        </p:spPr>
        <p:txBody>
          <a:bodyPr>
            <a:normAutofit/>
          </a:bodyPr>
          <a:lstStyle/>
          <a:p>
            <a:pPr marL="285750" lvl="0" indent="-285750" fontAlgn="base">
              <a:lnSpc>
                <a:spcPct val="85000"/>
              </a:lnSpc>
              <a:spcBef>
                <a:spcPct val="50000"/>
              </a:spcBef>
              <a:spcAft>
                <a:spcPct val="0"/>
              </a:spcAft>
              <a:buClr>
                <a:srgbClr val="062465"/>
              </a:buClr>
              <a:buSzPct val="80000"/>
              <a:buFont typeface="Times New Roman" pitchFamily="18" charset="0"/>
              <a:buChar char="■"/>
            </a:pPr>
            <a:r>
              <a:rPr lang="en-US" sz="2000" dirty="0">
                <a:solidFill>
                  <a:schemeClr val="tx1"/>
                </a:solidFill>
                <a:latin typeface="Arial" panose="020B0604020202020204" pitchFamily="34" charset="0"/>
                <a:cs typeface="Arial" panose="020B0604020202020204" pitchFamily="34" charset="0"/>
              </a:rPr>
              <a:t>Fee or Commission </a:t>
            </a:r>
            <a:r>
              <a:rPr lang="en-US" sz="2000" dirty="0" smtClean="0">
                <a:solidFill>
                  <a:schemeClr val="tx1"/>
                </a:solidFill>
                <a:latin typeface="Arial" panose="020B0604020202020204" pitchFamily="34" charset="0"/>
                <a:cs typeface="Arial" panose="020B0604020202020204" pitchFamily="34" charset="0"/>
              </a:rPr>
              <a:t>Exclusions – Does </a:t>
            </a:r>
            <a:r>
              <a:rPr lang="en-US" sz="2000" b="1" dirty="0" smtClean="0">
                <a:solidFill>
                  <a:schemeClr val="tx1"/>
                </a:solidFill>
                <a:latin typeface="Arial" panose="020B0604020202020204" pitchFamily="34" charset="0"/>
                <a:cs typeface="Arial" panose="020B0604020202020204" pitchFamily="34" charset="0"/>
              </a:rPr>
              <a:t>NOT</a:t>
            </a:r>
            <a:r>
              <a:rPr lang="en-US" sz="2000" dirty="0" smtClean="0">
                <a:solidFill>
                  <a:schemeClr val="tx1"/>
                </a:solidFill>
                <a:latin typeface="Arial" panose="020B0604020202020204" pitchFamily="34" charset="0"/>
                <a:cs typeface="Arial" panose="020B0604020202020204" pitchFamily="34" charset="0"/>
              </a:rPr>
              <a:t> Include:</a:t>
            </a:r>
            <a:endParaRPr lang="en-US" sz="2000" dirty="0">
              <a:solidFill>
                <a:schemeClr val="tx1"/>
              </a:solidFill>
              <a:latin typeface="Arial" panose="020B0604020202020204" pitchFamily="34" charset="0"/>
              <a:cs typeface="Arial" panose="020B0604020202020204" pitchFamily="34" charset="0"/>
            </a:endParaRPr>
          </a:p>
          <a:p>
            <a:pPr marL="230188" lvl="1" indent="0" fontAlgn="base">
              <a:lnSpc>
                <a:spcPct val="85000"/>
              </a:lnSpc>
              <a:spcBef>
                <a:spcPct val="50000"/>
              </a:spcBef>
              <a:spcAft>
                <a:spcPct val="0"/>
              </a:spcAft>
              <a:buClr>
                <a:srgbClr val="062465"/>
              </a:buClr>
              <a:buSzPct val="80000"/>
              <a:buNone/>
            </a:pPr>
            <a:r>
              <a:rPr lang="en-US" sz="2000" dirty="0" smtClean="0">
                <a:solidFill>
                  <a:schemeClr val="tx1"/>
                </a:solidFill>
                <a:latin typeface="Arial" panose="020B0604020202020204" pitchFamily="34" charset="0"/>
                <a:cs typeface="Arial" panose="020B0604020202020204" pitchFamily="34" charset="0"/>
              </a:rPr>
              <a:t>(1) Normal </a:t>
            </a:r>
            <a:r>
              <a:rPr lang="en-US" sz="2000" dirty="0">
                <a:solidFill>
                  <a:schemeClr val="tx1"/>
                </a:solidFill>
                <a:latin typeface="Arial" panose="020B0604020202020204" pitchFamily="34" charset="0"/>
                <a:cs typeface="Arial" panose="020B0604020202020204" pitchFamily="34" charset="0"/>
              </a:rPr>
              <a:t>salary (excluding contingent compensation) </a:t>
            </a:r>
            <a:r>
              <a:rPr lang="en-US" sz="2000" dirty="0" smtClean="0">
                <a:solidFill>
                  <a:schemeClr val="tx1"/>
                </a:solidFill>
                <a:latin typeface="Arial" panose="020B0604020202020204" pitchFamily="34" charset="0"/>
                <a:cs typeface="Arial" panose="020B0604020202020204" pitchFamily="34" charset="0"/>
              </a:rPr>
              <a:t>– salary established </a:t>
            </a:r>
            <a:r>
              <a:rPr lang="en-US" sz="2000" dirty="0">
                <a:solidFill>
                  <a:schemeClr val="tx1"/>
                </a:solidFill>
                <a:latin typeface="Arial" panose="020B0604020202020204" pitchFamily="34" charset="0"/>
                <a:cs typeface="Arial" panose="020B0604020202020204" pitchFamily="34" charset="0"/>
              </a:rPr>
              <a:t>at an annual rate and paid to a regular </a:t>
            </a:r>
            <a:r>
              <a:rPr lang="en-US" sz="2000" dirty="0" smtClean="0">
                <a:solidFill>
                  <a:schemeClr val="tx1"/>
                </a:solidFill>
                <a:latin typeface="Arial" panose="020B0604020202020204" pitchFamily="34" charset="0"/>
                <a:cs typeface="Arial" panose="020B0604020202020204" pitchFamily="34" charset="0"/>
              </a:rPr>
              <a:t>employee;</a:t>
            </a:r>
          </a:p>
          <a:p>
            <a:pPr marL="230188" lvl="1" indent="0" fontAlgn="base">
              <a:lnSpc>
                <a:spcPct val="85000"/>
              </a:lnSpc>
              <a:spcBef>
                <a:spcPct val="50000"/>
              </a:spcBef>
              <a:spcAft>
                <a:spcPct val="0"/>
              </a:spcAft>
              <a:buClr>
                <a:srgbClr val="062465"/>
              </a:buClr>
              <a:buSzPct val="80000"/>
              <a:buNone/>
            </a:pPr>
            <a:r>
              <a:rPr lang="en-US" sz="2000" dirty="0" smtClean="0">
                <a:solidFill>
                  <a:schemeClr val="tx1"/>
                </a:solidFill>
                <a:latin typeface="Arial" panose="020B0604020202020204" pitchFamily="34" charset="0"/>
                <a:cs typeface="Arial" panose="020B0604020202020204" pitchFamily="34" charset="0"/>
              </a:rPr>
              <a:t>(2) </a:t>
            </a:r>
            <a:r>
              <a:rPr lang="en-US" sz="2000" dirty="0">
                <a:solidFill>
                  <a:schemeClr val="tx1"/>
                </a:solidFill>
                <a:latin typeface="Arial" panose="020B0604020202020204" pitchFamily="34" charset="0"/>
                <a:cs typeface="Arial" panose="020B0604020202020204" pitchFamily="34" charset="0"/>
              </a:rPr>
              <a:t>General advertising or promotional expenses </a:t>
            </a:r>
            <a:r>
              <a:rPr lang="en-US" sz="2000" dirty="0" smtClean="0">
                <a:solidFill>
                  <a:schemeClr val="tx1"/>
                </a:solidFill>
                <a:latin typeface="Arial" panose="020B0604020202020204" pitchFamily="34" charset="0"/>
                <a:cs typeface="Arial" panose="020B0604020202020204" pitchFamily="34" charset="0"/>
              </a:rPr>
              <a:t>– where not </a:t>
            </a:r>
            <a:r>
              <a:rPr lang="en-US" sz="2000" dirty="0">
                <a:solidFill>
                  <a:schemeClr val="tx1"/>
                </a:solidFill>
                <a:latin typeface="Arial" panose="020B0604020202020204" pitchFamily="34" charset="0"/>
                <a:cs typeface="Arial" panose="020B0604020202020204" pitchFamily="34" charset="0"/>
              </a:rPr>
              <a:t>directed to any particular sale or purchaser; or </a:t>
            </a:r>
            <a:endParaRPr lang="en-US" sz="2000" dirty="0" smtClean="0">
              <a:solidFill>
                <a:schemeClr val="tx1"/>
              </a:solidFill>
              <a:latin typeface="Arial" panose="020B0604020202020204" pitchFamily="34" charset="0"/>
              <a:cs typeface="Arial" panose="020B0604020202020204" pitchFamily="34" charset="0"/>
            </a:endParaRPr>
          </a:p>
          <a:p>
            <a:pPr marL="230188" lvl="1" indent="0" fontAlgn="base">
              <a:lnSpc>
                <a:spcPct val="85000"/>
              </a:lnSpc>
              <a:spcBef>
                <a:spcPct val="50000"/>
              </a:spcBef>
              <a:spcAft>
                <a:spcPct val="0"/>
              </a:spcAft>
              <a:buClr>
                <a:srgbClr val="062465"/>
              </a:buClr>
              <a:buSzPct val="80000"/>
              <a:buNone/>
            </a:pPr>
            <a:r>
              <a:rPr lang="en-US" sz="2000" dirty="0" smtClean="0">
                <a:solidFill>
                  <a:schemeClr val="tx1"/>
                </a:solidFill>
                <a:latin typeface="Arial" panose="020B0604020202020204" pitchFamily="34" charset="0"/>
                <a:cs typeface="Arial" panose="020B0604020202020204" pitchFamily="34" charset="0"/>
              </a:rPr>
              <a:t>(3) Technical/Operational/Advisory Services – </a:t>
            </a:r>
          </a:p>
          <a:p>
            <a:pPr marL="230188" lvl="1" indent="0" fontAlgn="base">
              <a:lnSpc>
                <a:spcPct val="85000"/>
              </a:lnSpc>
              <a:spcBef>
                <a:spcPct val="50000"/>
              </a:spcBef>
              <a:spcAft>
                <a:spcPct val="0"/>
              </a:spcAft>
              <a:buClr>
                <a:srgbClr val="062465"/>
              </a:buClr>
              <a:buSzPct val="80000"/>
              <a:buNone/>
            </a:pPr>
            <a:r>
              <a:rPr lang="en-US" sz="2000" dirty="0">
                <a:solidFill>
                  <a:schemeClr val="tx1"/>
                </a:solidFill>
                <a:latin typeface="Arial" panose="020B0604020202020204" pitchFamily="34" charset="0"/>
                <a:cs typeface="Arial" panose="020B0604020202020204" pitchFamily="34" charset="0"/>
              </a:rPr>
              <a:t>	</a:t>
            </a:r>
            <a:r>
              <a:rPr lang="en-US" sz="2000" dirty="0" smtClean="0">
                <a:solidFill>
                  <a:schemeClr val="tx1"/>
                </a:solidFill>
                <a:latin typeface="Arial" panose="020B0604020202020204" pitchFamily="34" charset="0"/>
                <a:cs typeface="Arial" panose="020B0604020202020204" pitchFamily="34" charset="0"/>
              </a:rPr>
              <a:t>Payments </a:t>
            </a:r>
            <a:r>
              <a:rPr lang="en-US" sz="2000" dirty="0">
                <a:solidFill>
                  <a:schemeClr val="tx1"/>
                </a:solidFill>
                <a:latin typeface="Arial" panose="020B0604020202020204" pitchFamily="34" charset="0"/>
                <a:cs typeface="Arial" panose="020B0604020202020204" pitchFamily="34" charset="0"/>
              </a:rPr>
              <a:t>made, or offered or agreed to be made, solely for the purchase </a:t>
            </a:r>
            <a:r>
              <a:rPr lang="en-US" sz="2000" dirty="0" smtClean="0">
                <a:solidFill>
                  <a:schemeClr val="tx1"/>
                </a:solidFill>
                <a:latin typeface="Arial" panose="020B0604020202020204" pitchFamily="34" charset="0"/>
                <a:cs typeface="Arial" panose="020B0604020202020204" pitchFamily="34" charset="0"/>
              </a:rPr>
              <a:t>of </a:t>
            </a:r>
            <a:r>
              <a:rPr lang="en-US" sz="2000" dirty="0">
                <a:solidFill>
                  <a:schemeClr val="tx1"/>
                </a:solidFill>
                <a:latin typeface="Arial" panose="020B0604020202020204" pitchFamily="34" charset="0"/>
                <a:cs typeface="Arial" panose="020B0604020202020204" pitchFamily="34" charset="0"/>
              </a:rPr>
              <a:t>specific goods or technical, operational or advisory services, which payments are not disproportionate in amount with the value of the specific goods or services actually </a:t>
            </a:r>
            <a:r>
              <a:rPr lang="en-US" sz="2000" dirty="0" smtClean="0">
                <a:solidFill>
                  <a:schemeClr val="tx1"/>
                </a:solidFill>
                <a:latin typeface="Arial" panose="020B0604020202020204" pitchFamily="34" charset="0"/>
                <a:cs typeface="Arial" panose="020B0604020202020204" pitchFamily="34" charset="0"/>
              </a:rPr>
              <a:t>furnished; or </a:t>
            </a:r>
          </a:p>
          <a:p>
            <a:pPr marL="230188" lvl="1" indent="0" fontAlgn="base">
              <a:lnSpc>
                <a:spcPct val="85000"/>
              </a:lnSpc>
              <a:spcBef>
                <a:spcPct val="50000"/>
              </a:spcBef>
              <a:spcAft>
                <a:spcPct val="0"/>
              </a:spcAft>
              <a:buClr>
                <a:srgbClr val="062465"/>
              </a:buClr>
              <a:buSzPct val="80000"/>
              <a:buNone/>
            </a:pPr>
            <a:r>
              <a:rPr lang="en-US" sz="2000" dirty="0" smtClean="0">
                <a:solidFill>
                  <a:schemeClr val="tx1"/>
                </a:solidFill>
                <a:latin typeface="Arial" panose="020B0604020202020204" pitchFamily="34" charset="0"/>
                <a:cs typeface="Arial" panose="020B0604020202020204" pitchFamily="34" charset="0"/>
              </a:rPr>
              <a:t>(4) Political contributions/payments not otherwise captured by Part 130.</a:t>
            </a:r>
            <a:endParaRPr lang="en-US"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65177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pPr lvl="0" fontAlgn="base">
              <a:lnSpc>
                <a:spcPct val="85000"/>
              </a:lnSpc>
              <a:spcAft>
                <a:spcPct val="0"/>
              </a:spcAft>
            </a:pPr>
            <a:r>
              <a:rPr lang="en-US" sz="3600" b="1" dirty="0" smtClean="0">
                <a:solidFill>
                  <a:srgbClr val="062465"/>
                </a:solidFill>
                <a:effectLst/>
                <a:latin typeface="Arial" panose="020B0604020202020204" pitchFamily="34" charset="0"/>
                <a:cs typeface="Arial" panose="020B0604020202020204" pitchFamily="34" charset="0"/>
              </a:rPr>
              <a:t>ITAR Part 130 – Reporting Duty</a:t>
            </a:r>
            <a:endParaRPr lang="en-US" dirty="0">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95400"/>
            <a:ext cx="6019800" cy="519753"/>
          </a:xfrm>
        </p:spPr>
        <p:txBody>
          <a:bodyPr>
            <a:normAutofit/>
          </a:bodyPr>
          <a:lstStyle/>
          <a:p>
            <a:pPr marL="285750" lvl="0" indent="-285750" fontAlgn="base">
              <a:lnSpc>
                <a:spcPct val="85000"/>
              </a:lnSpc>
              <a:spcBef>
                <a:spcPct val="50000"/>
              </a:spcBef>
              <a:spcAft>
                <a:spcPct val="0"/>
              </a:spcAft>
              <a:buClr>
                <a:srgbClr val="062465"/>
              </a:buClr>
              <a:buSzPct val="80000"/>
              <a:buFont typeface="Times New Roman" pitchFamily="18" charset="0"/>
              <a:buChar char="■"/>
            </a:pPr>
            <a:r>
              <a:rPr lang="en-US" b="1" dirty="0" smtClean="0">
                <a:solidFill>
                  <a:srgbClr val="062465"/>
                </a:solidFill>
                <a:latin typeface="Times New Roman" pitchFamily="18" charset="0"/>
              </a:rPr>
              <a:t>Reporting Fees </a:t>
            </a:r>
            <a:r>
              <a:rPr lang="en-US" b="1" dirty="0">
                <a:solidFill>
                  <a:srgbClr val="062465"/>
                </a:solidFill>
                <a:latin typeface="Times New Roman" pitchFamily="18" charset="0"/>
              </a:rPr>
              <a:t>or </a:t>
            </a:r>
            <a:r>
              <a:rPr lang="en-US" b="1" dirty="0" smtClean="0">
                <a:solidFill>
                  <a:srgbClr val="062465"/>
                </a:solidFill>
                <a:latin typeface="Times New Roman" pitchFamily="18" charset="0"/>
              </a:rPr>
              <a:t>Commissions to DDTC:</a:t>
            </a:r>
            <a:endParaRPr lang="en-US" b="1" dirty="0">
              <a:solidFill>
                <a:srgbClr val="062465"/>
              </a:solidFill>
              <a:latin typeface="Times New Roman" pitchFamily="18" charset="0"/>
            </a:endParaRPr>
          </a:p>
          <a:p>
            <a:endParaRPr lang="en-US"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3206" y="1733266"/>
            <a:ext cx="8352430" cy="45174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962186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609600"/>
          </a:xfrm>
        </p:spPr>
        <p:txBody>
          <a:bodyPr>
            <a:noAutofit/>
          </a:bodyPr>
          <a:lstStyle/>
          <a:p>
            <a:r>
              <a:rPr lang="en-US" sz="3200" dirty="0" smtClean="0">
                <a:solidFill>
                  <a:schemeClr val="tx1"/>
                </a:solidFill>
                <a:effectLst/>
                <a:latin typeface="Arial" panose="020B0604020202020204" pitchFamily="34" charset="0"/>
                <a:cs typeface="Arial" panose="020B0604020202020204" pitchFamily="34" charset="0"/>
              </a:rPr>
              <a:t>A Few Topics – Potential Action Items</a:t>
            </a:r>
            <a:endParaRPr lang="en-US" sz="3200" dirty="0">
              <a:solidFill>
                <a:schemeClr val="tx1"/>
              </a:solidFill>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8600" y="990600"/>
            <a:ext cx="8763000" cy="4876800"/>
          </a:xfrm>
        </p:spPr>
        <p:txBody>
          <a:bodyPr>
            <a:normAutofit fontScale="40000" lnSpcReduction="20000"/>
          </a:bodyPr>
          <a:lstStyle/>
          <a:p>
            <a:pPr marL="0" indent="0">
              <a:buNone/>
            </a:pPr>
            <a:r>
              <a:rPr lang="en-US" sz="6000" b="1" dirty="0">
                <a:solidFill>
                  <a:schemeClr val="tx1"/>
                </a:solidFill>
                <a:latin typeface="Arial" panose="020B0604020202020204" pitchFamily="34" charset="0"/>
                <a:cs typeface="Arial" panose="020B0604020202020204" pitchFamily="34" charset="0"/>
              </a:rPr>
              <a:t>Observations &amp; Suggestions for Action and </a:t>
            </a:r>
            <a:r>
              <a:rPr lang="en-US" sz="6000" b="1" dirty="0" smtClean="0">
                <a:solidFill>
                  <a:schemeClr val="tx1"/>
                </a:solidFill>
                <a:latin typeface="Arial" panose="020B0604020202020204" pitchFamily="34" charset="0"/>
                <a:cs typeface="Arial" panose="020B0604020202020204" pitchFamily="34" charset="0"/>
              </a:rPr>
              <a:t>Pondering</a:t>
            </a:r>
          </a:p>
          <a:p>
            <a:pPr marL="0" indent="0">
              <a:buNone/>
            </a:pPr>
            <a:endParaRPr lang="en-US" sz="6000" dirty="0">
              <a:solidFill>
                <a:schemeClr val="tx1"/>
              </a:solidFill>
              <a:latin typeface="Arial" panose="020B0604020202020204" pitchFamily="34" charset="0"/>
              <a:cs typeface="Arial" panose="020B0604020202020204" pitchFamily="34" charset="0"/>
            </a:endParaRPr>
          </a:p>
          <a:p>
            <a:r>
              <a:rPr lang="en-US" sz="6000" dirty="0">
                <a:solidFill>
                  <a:schemeClr val="tx1"/>
                </a:solidFill>
                <a:latin typeface="Arial" panose="020B0604020202020204" pitchFamily="34" charset="0"/>
                <a:cs typeface="Arial" panose="020B0604020202020204" pitchFamily="34" charset="0"/>
              </a:rPr>
              <a:t>	a.  Cooperative Efforts with International FBI </a:t>
            </a:r>
            <a:r>
              <a:rPr lang="en-US" sz="6000" dirty="0" smtClean="0">
                <a:solidFill>
                  <a:schemeClr val="tx1"/>
                </a:solidFill>
                <a:latin typeface="Arial" panose="020B0604020202020204" pitchFamily="34" charset="0"/>
                <a:cs typeface="Arial" panose="020B0604020202020204" pitchFamily="34" charset="0"/>
              </a:rPr>
              <a:t>Squads – Relatively New “FCPA” Squads</a:t>
            </a:r>
          </a:p>
          <a:p>
            <a:endParaRPr lang="en-US" sz="6000" dirty="0">
              <a:solidFill>
                <a:schemeClr val="tx1"/>
              </a:solidFill>
              <a:latin typeface="Arial" panose="020B0604020202020204" pitchFamily="34" charset="0"/>
              <a:cs typeface="Arial" panose="020B0604020202020204" pitchFamily="34" charset="0"/>
            </a:endParaRPr>
          </a:p>
          <a:p>
            <a:r>
              <a:rPr lang="en-US" sz="6000" dirty="0">
                <a:solidFill>
                  <a:schemeClr val="tx1"/>
                </a:solidFill>
                <a:latin typeface="Arial" panose="020B0604020202020204" pitchFamily="34" charset="0"/>
                <a:cs typeface="Arial" panose="020B0604020202020204" pitchFamily="34" charset="0"/>
              </a:rPr>
              <a:t>	b.  Part 130 – Revision – Alternative Reporting Option</a:t>
            </a:r>
          </a:p>
          <a:p>
            <a:endParaRPr lang="en-US" sz="6000" dirty="0" smtClean="0">
              <a:solidFill>
                <a:schemeClr val="tx1"/>
              </a:solidFill>
              <a:latin typeface="Arial" panose="020B0604020202020204" pitchFamily="34" charset="0"/>
              <a:cs typeface="Arial" panose="020B0604020202020204" pitchFamily="34" charset="0"/>
            </a:endParaRPr>
          </a:p>
          <a:p>
            <a:r>
              <a:rPr lang="en-US" sz="6000" dirty="0">
                <a:solidFill>
                  <a:schemeClr val="tx1"/>
                </a:solidFill>
                <a:latin typeface="Arial" panose="020B0604020202020204" pitchFamily="34" charset="0"/>
                <a:cs typeface="Arial" panose="020B0604020202020204" pitchFamily="34" charset="0"/>
              </a:rPr>
              <a:t>	c.  Defense Security Cooperation Agency (DSCA) Reporting to Congress - ???  </a:t>
            </a:r>
          </a:p>
          <a:p>
            <a:pPr marL="0" indent="0">
              <a:buNone/>
            </a:pPr>
            <a:endParaRPr lang="en-US" sz="6000" dirty="0">
              <a:solidFill>
                <a:schemeClr val="tx1"/>
              </a:solidFill>
              <a:latin typeface="Arial" panose="020B0604020202020204" pitchFamily="34" charset="0"/>
              <a:cs typeface="Arial" panose="020B0604020202020204" pitchFamily="34" charset="0"/>
            </a:endParaRPr>
          </a:p>
          <a:p>
            <a:pPr marL="0" indent="0">
              <a:buNone/>
            </a:pPr>
            <a:r>
              <a:rPr lang="en-US" sz="6000" dirty="0" smtClean="0">
                <a:solidFill>
                  <a:schemeClr val="tx1"/>
                </a:solidFill>
                <a:latin typeface="Arial" panose="020B0604020202020204" pitchFamily="34" charset="0"/>
                <a:cs typeface="Arial" panose="020B0604020202020204" pitchFamily="34" charset="0"/>
              </a:rPr>
              <a:t>The </a:t>
            </a:r>
            <a:r>
              <a:rPr lang="en-US" sz="6000" dirty="0">
                <a:solidFill>
                  <a:schemeClr val="tx1"/>
                </a:solidFill>
                <a:latin typeface="Arial" panose="020B0604020202020204" pitchFamily="34" charset="0"/>
                <a:cs typeface="Arial" panose="020B0604020202020204" pitchFamily="34" charset="0"/>
              </a:rPr>
              <a:t>Rule of Law:  Our Common Goal</a:t>
            </a:r>
          </a:p>
          <a:p>
            <a:endParaRPr lang="en-US" sz="3600" dirty="0"/>
          </a:p>
          <a:p>
            <a:endParaRPr lang="en-US" dirty="0"/>
          </a:p>
        </p:txBody>
      </p:sp>
      <p:sp>
        <p:nvSpPr>
          <p:cNvPr id="4" name="Slide Number Placeholder 3"/>
          <p:cNvSpPr>
            <a:spLocks noGrp="1"/>
          </p:cNvSpPr>
          <p:nvPr>
            <p:ph type="sldNum" sz="quarter" idx="12"/>
          </p:nvPr>
        </p:nvSpPr>
        <p:spPr/>
        <p:txBody>
          <a:bodyPr/>
          <a:lstStyle/>
          <a:p>
            <a:fld id="{AEA1268F-4140-4D7B-A617-506E1C78741B}" type="slidenum">
              <a:rPr lang="en-US" smtClean="0"/>
              <a:t>15</a:t>
            </a:fld>
            <a:endParaRPr lang="en-US" dirty="0"/>
          </a:p>
        </p:txBody>
      </p:sp>
      <p:sp>
        <p:nvSpPr>
          <p:cNvPr id="6" name="Rectangle 5"/>
          <p:cNvSpPr/>
          <p:nvPr/>
        </p:nvSpPr>
        <p:spPr>
          <a:xfrm>
            <a:off x="21771" y="6121698"/>
            <a:ext cx="9144000" cy="461665"/>
          </a:xfrm>
          <a:prstGeom prst="rect">
            <a:avLst/>
          </a:prstGeom>
        </p:spPr>
        <p:txBody>
          <a:bodyPr wrap="square">
            <a:spAutoFit/>
          </a:bodyPr>
          <a:lstStyle/>
          <a:p>
            <a:r>
              <a:rPr lang="en-US" sz="800" dirty="0">
                <a:solidFill>
                  <a:srgbClr val="062465"/>
                </a:solidFill>
              </a:rPr>
              <a:t>This briefing provides general information on pertinent legal topics. The statements made and any materials distributed as part of the seminar are provided only for educational purposes.  They do not constitute legal advice nor do they necessarily reflect the views of Holland &amp; Hart LLP or any of its attorneys other than the speaker. This briefing does not create an attorney-client relationship between you and Holland &amp; Hart LLP.  Consult your legal counsel with specific questions.</a:t>
            </a:r>
          </a:p>
        </p:txBody>
      </p:sp>
      <p:sp>
        <p:nvSpPr>
          <p:cNvPr id="7" name="Text Box 19"/>
          <p:cNvSpPr txBox="1">
            <a:spLocks noChangeArrowheads="1"/>
          </p:cNvSpPr>
          <p:nvPr/>
        </p:nvSpPr>
        <p:spPr bwMode="auto">
          <a:xfrm>
            <a:off x="0" y="6583363"/>
            <a:ext cx="42164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100" dirty="0">
                <a:solidFill>
                  <a:srgbClr val="062465"/>
                </a:solidFill>
              </a:rPr>
              <a:t>Copyright Holland &amp; Hart LLP </a:t>
            </a:r>
            <a:r>
              <a:rPr lang="en-US" altLang="en-US" sz="1100" dirty="0" smtClean="0">
                <a:solidFill>
                  <a:srgbClr val="062465"/>
                </a:solidFill>
              </a:rPr>
              <a:t>2017. </a:t>
            </a:r>
            <a:r>
              <a:rPr lang="en-US" altLang="en-US" sz="1100" dirty="0">
                <a:solidFill>
                  <a:srgbClr val="062465"/>
                </a:solidFill>
              </a:rPr>
              <a:t>All Rights Reserved. </a:t>
            </a:r>
          </a:p>
        </p:txBody>
      </p:sp>
    </p:spTree>
    <p:extLst>
      <p:ext uri="{BB962C8B-B14F-4D97-AF65-F5344CB8AC3E}">
        <p14:creationId xmlns:p14="http://schemas.microsoft.com/office/powerpoint/2010/main" val="951495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33" descr="HH logo_nolaw"/>
          <p:cNvPicPr>
            <a:picLocks noChangeAspect="1" noChangeArrowheads="1"/>
          </p:cNvPicPr>
          <p:nvPr/>
        </p:nvPicPr>
        <p:blipFill>
          <a:blip r:embed="rId2" cstate="print"/>
          <a:srcRect/>
          <a:stretch>
            <a:fillRect/>
          </a:stretch>
        </p:blipFill>
        <p:spPr bwMode="auto">
          <a:xfrm>
            <a:off x="2971800" y="5257800"/>
            <a:ext cx="5791200" cy="685800"/>
          </a:xfrm>
          <a:prstGeom prst="rect">
            <a:avLst/>
          </a:prstGeom>
          <a:noFill/>
          <a:ln w="9525">
            <a:noFill/>
            <a:miter lim="800000"/>
            <a:headEnd/>
            <a:tailEnd/>
          </a:ln>
        </p:spPr>
      </p:pic>
      <p:sp>
        <p:nvSpPr>
          <p:cNvPr id="6" name="Rectangle 2"/>
          <p:cNvSpPr txBox="1">
            <a:spLocks noChangeArrowheads="1"/>
          </p:cNvSpPr>
          <p:nvPr/>
        </p:nvSpPr>
        <p:spPr>
          <a:xfrm>
            <a:off x="152400" y="217488"/>
            <a:ext cx="8763000" cy="67151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endParaRPr lang="en-US" sz="3200" b="1" dirty="0" smtClean="0">
              <a:solidFill>
                <a:schemeClr val="tx2"/>
              </a:solidFill>
            </a:endParaRPr>
          </a:p>
        </p:txBody>
      </p:sp>
      <p:sp>
        <p:nvSpPr>
          <p:cNvPr id="7" name="TextBox 6"/>
          <p:cNvSpPr txBox="1"/>
          <p:nvPr/>
        </p:nvSpPr>
        <p:spPr>
          <a:xfrm>
            <a:off x="163286" y="1138646"/>
            <a:ext cx="8686800" cy="2492990"/>
          </a:xfrm>
          <a:prstGeom prst="rect">
            <a:avLst/>
          </a:prstGeom>
          <a:noFill/>
        </p:spPr>
        <p:txBody>
          <a:bodyPr wrap="square" rtlCol="0">
            <a:spAutoFit/>
          </a:bodyPr>
          <a:lstStyle/>
          <a:p>
            <a:pPr algn="ctr"/>
            <a:r>
              <a:rPr lang="en-US" sz="6600" b="1" dirty="0" smtClean="0">
                <a:cs typeface="Times New Roman" panose="02020603050405020304" pitchFamily="18" charset="0"/>
              </a:rPr>
              <a:t>Thank You</a:t>
            </a:r>
          </a:p>
          <a:p>
            <a:pPr algn="ctr"/>
            <a:endParaRPr lang="en-US" sz="2400" b="1" dirty="0">
              <a:cs typeface="Times New Roman" panose="02020603050405020304" pitchFamily="18" charset="0"/>
            </a:endParaRPr>
          </a:p>
          <a:p>
            <a:pPr algn="ctr"/>
            <a:endParaRPr lang="en-US" sz="2400" b="1" dirty="0">
              <a:cs typeface="Times New Roman" panose="02020603050405020304" pitchFamily="18" charset="0"/>
            </a:endParaRPr>
          </a:p>
          <a:p>
            <a:pPr algn="ctr"/>
            <a:endParaRPr lang="en-US" sz="2400" b="1" dirty="0">
              <a:cs typeface="Times New Roman" panose="02020603050405020304" pitchFamily="18" charset="0"/>
            </a:endParaRPr>
          </a:p>
          <a:p>
            <a:endParaRPr lang="en-US" dirty="0"/>
          </a:p>
        </p:txBody>
      </p:sp>
      <p:sp>
        <p:nvSpPr>
          <p:cNvPr id="8" name="Slide Number Placeholder 7"/>
          <p:cNvSpPr>
            <a:spLocks noGrp="1"/>
          </p:cNvSpPr>
          <p:nvPr>
            <p:ph type="sldNum" sz="quarter" idx="12"/>
          </p:nvPr>
        </p:nvSpPr>
        <p:spPr/>
        <p:txBody>
          <a:bodyPr/>
          <a:lstStyle/>
          <a:p>
            <a:fld id="{AEA1268F-4140-4D7B-A617-506E1C78741B}" type="slidenum">
              <a:rPr lang="en-US" smtClean="0"/>
              <a:t>16</a:t>
            </a:fld>
            <a:endParaRPr lang="en-US" dirty="0"/>
          </a:p>
        </p:txBody>
      </p:sp>
      <p:sp>
        <p:nvSpPr>
          <p:cNvPr id="10" name="Text Box 19"/>
          <p:cNvSpPr txBox="1">
            <a:spLocks noChangeArrowheads="1"/>
          </p:cNvSpPr>
          <p:nvPr/>
        </p:nvSpPr>
        <p:spPr bwMode="auto">
          <a:xfrm>
            <a:off x="0" y="6583363"/>
            <a:ext cx="42164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100" dirty="0" smtClean="0">
                <a:solidFill>
                  <a:srgbClr val="062465"/>
                </a:solidFill>
              </a:rPr>
              <a:t> </a:t>
            </a:r>
            <a:endParaRPr lang="en-US" altLang="en-US" sz="1100" dirty="0">
              <a:solidFill>
                <a:srgbClr val="062465"/>
              </a:solidFill>
            </a:endParaRPr>
          </a:p>
        </p:txBody>
      </p:sp>
      <p:grpSp>
        <p:nvGrpSpPr>
          <p:cNvPr id="11" name="Group 10"/>
          <p:cNvGrpSpPr/>
          <p:nvPr/>
        </p:nvGrpSpPr>
        <p:grpSpPr>
          <a:xfrm>
            <a:off x="0" y="6121698"/>
            <a:ext cx="9165771" cy="722015"/>
            <a:chOff x="0" y="6121698"/>
            <a:chExt cx="9165771" cy="722015"/>
          </a:xfrm>
        </p:grpSpPr>
        <p:sp>
          <p:nvSpPr>
            <p:cNvPr id="12" name="Rectangle 11"/>
            <p:cNvSpPr/>
            <p:nvPr/>
          </p:nvSpPr>
          <p:spPr>
            <a:xfrm>
              <a:off x="21771" y="6121698"/>
              <a:ext cx="9144000" cy="461665"/>
            </a:xfrm>
            <a:prstGeom prst="rect">
              <a:avLst/>
            </a:prstGeom>
          </p:spPr>
          <p:txBody>
            <a:bodyPr wrap="square">
              <a:spAutoFit/>
            </a:bodyPr>
            <a:lstStyle/>
            <a:p>
              <a:r>
                <a:rPr lang="en-US" sz="800" dirty="0">
                  <a:solidFill>
                    <a:srgbClr val="062465"/>
                  </a:solidFill>
                </a:rPr>
                <a:t>This briefing provides general information on pertinent legal topics. The statements made and any materials distributed as part of the seminar are provided only for educational purposes.  They do not constitute legal advice nor do they necessarily reflect the views of Holland &amp; Hart LLP or any of its attorneys other than the speaker. This briefing does not create an attorney-client relationship between you and Holland &amp; Hart LLP.  Consult your legal counsel with specific questions.</a:t>
              </a:r>
            </a:p>
          </p:txBody>
        </p:sp>
        <p:sp>
          <p:nvSpPr>
            <p:cNvPr id="13" name="Text Box 19"/>
            <p:cNvSpPr txBox="1">
              <a:spLocks noChangeArrowheads="1"/>
            </p:cNvSpPr>
            <p:nvPr/>
          </p:nvSpPr>
          <p:spPr bwMode="auto">
            <a:xfrm>
              <a:off x="0" y="6583363"/>
              <a:ext cx="42164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100" dirty="0">
                  <a:solidFill>
                    <a:srgbClr val="062465"/>
                  </a:solidFill>
                </a:rPr>
                <a:t>Copyright Holland &amp; Hart LLP </a:t>
              </a:r>
              <a:r>
                <a:rPr lang="en-US" altLang="en-US" sz="1100" dirty="0" smtClean="0">
                  <a:solidFill>
                    <a:srgbClr val="062465"/>
                  </a:solidFill>
                </a:rPr>
                <a:t>2017. </a:t>
              </a:r>
              <a:r>
                <a:rPr lang="en-US" altLang="en-US" sz="1100" dirty="0">
                  <a:solidFill>
                    <a:srgbClr val="062465"/>
                  </a:solidFill>
                </a:rPr>
                <a:t>All Rights Reserved. </a:t>
              </a:r>
            </a:p>
          </p:txBody>
        </p:sp>
      </p:grpSp>
    </p:spTree>
    <p:extLst>
      <p:ext uri="{BB962C8B-B14F-4D97-AF65-F5344CB8AC3E}">
        <p14:creationId xmlns:p14="http://schemas.microsoft.com/office/powerpoint/2010/main" val="235654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63762"/>
          </a:xfrm>
        </p:spPr>
        <p:txBody>
          <a:bodyPr>
            <a:normAutofit/>
          </a:bodyPr>
          <a:lstStyle/>
          <a:p>
            <a:r>
              <a:rPr lang="en-US" sz="8000" dirty="0" smtClean="0">
                <a:solidFill>
                  <a:schemeClr val="accent1">
                    <a:lumMod val="75000"/>
                  </a:schemeClr>
                </a:solidFill>
              </a:rPr>
              <a:t>Thank You</a:t>
            </a:r>
            <a:endParaRPr lang="en-US" sz="8000" dirty="0">
              <a:solidFill>
                <a:schemeClr val="accent1">
                  <a:lumMod val="75000"/>
                </a:schemeClr>
              </a:solidFill>
            </a:endParaRPr>
          </a:p>
        </p:txBody>
      </p:sp>
      <p:sp>
        <p:nvSpPr>
          <p:cNvPr id="3" name="Content Placeholder 2"/>
          <p:cNvSpPr>
            <a:spLocks noGrp="1"/>
          </p:cNvSpPr>
          <p:nvPr>
            <p:ph idx="1"/>
          </p:nvPr>
        </p:nvSpPr>
        <p:spPr>
          <a:xfrm>
            <a:off x="457200" y="2743200"/>
            <a:ext cx="8229600" cy="3382963"/>
          </a:xfrm>
        </p:spPr>
        <p:txBody>
          <a:bodyPr/>
          <a:lstStyle/>
          <a:p>
            <a:pPr lvl="7"/>
            <a:endParaRPr lang="en-US" dirty="0"/>
          </a:p>
          <a:p>
            <a:pPr lvl="7"/>
            <a:endParaRPr lang="en-US" dirty="0" smtClean="0"/>
          </a:p>
          <a:p>
            <a:pPr lvl="7"/>
            <a:endParaRPr lang="en-US" dirty="0"/>
          </a:p>
          <a:p>
            <a:pPr lvl="7"/>
            <a:endParaRPr lang="en-US" dirty="0" smtClean="0"/>
          </a:p>
        </p:txBody>
      </p:sp>
      <p:sp>
        <p:nvSpPr>
          <p:cNvPr id="4" name="Slide Number Placeholder 3"/>
          <p:cNvSpPr>
            <a:spLocks noGrp="1"/>
          </p:cNvSpPr>
          <p:nvPr>
            <p:ph type="sldNum" sz="quarter" idx="12"/>
          </p:nvPr>
        </p:nvSpPr>
        <p:spPr/>
        <p:txBody>
          <a:bodyPr/>
          <a:lstStyle/>
          <a:p>
            <a:fld id="{AEA1268F-4140-4D7B-A617-506E1C78741B}" type="slidenum">
              <a:rPr lang="en-US" smtClean="0"/>
              <a:t>2</a:t>
            </a:fld>
            <a:endParaRPr lang="en-US" dirty="0"/>
          </a:p>
        </p:txBody>
      </p:sp>
      <p:sp>
        <p:nvSpPr>
          <p:cNvPr id="5" name="Rectangle 4"/>
          <p:cNvSpPr/>
          <p:nvPr/>
        </p:nvSpPr>
        <p:spPr>
          <a:xfrm>
            <a:off x="21771" y="6121698"/>
            <a:ext cx="9144000" cy="461665"/>
          </a:xfrm>
          <a:prstGeom prst="rect">
            <a:avLst/>
          </a:prstGeom>
        </p:spPr>
        <p:txBody>
          <a:bodyPr wrap="square">
            <a:spAutoFit/>
          </a:bodyPr>
          <a:lstStyle/>
          <a:p>
            <a:r>
              <a:rPr lang="en-US" sz="800" dirty="0">
                <a:solidFill>
                  <a:srgbClr val="062465"/>
                </a:solidFill>
              </a:rPr>
              <a:t>This briefing provides general information on pertinent legal topics. The statements made and any materials distributed as part of the seminar are provided only for educational purposes.  They do not constitute legal advice nor do they necessarily reflect the views of Holland &amp; Hart LLP or any of its attorneys other than the speaker. This briefing does not create an attorney-client relationship between you and Holland &amp; Hart LLP.  Consult your legal counsel with specific questions.</a:t>
            </a:r>
          </a:p>
        </p:txBody>
      </p:sp>
      <p:sp>
        <p:nvSpPr>
          <p:cNvPr id="6" name="Text Box 19"/>
          <p:cNvSpPr txBox="1">
            <a:spLocks noChangeArrowheads="1"/>
          </p:cNvSpPr>
          <p:nvPr/>
        </p:nvSpPr>
        <p:spPr bwMode="auto">
          <a:xfrm>
            <a:off x="0" y="6583363"/>
            <a:ext cx="42164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100" dirty="0">
                <a:solidFill>
                  <a:srgbClr val="062465"/>
                </a:solidFill>
              </a:rPr>
              <a:t>Copyright Holland &amp; Hart LLP </a:t>
            </a:r>
            <a:r>
              <a:rPr lang="en-US" altLang="en-US" sz="1100" dirty="0" smtClean="0">
                <a:solidFill>
                  <a:srgbClr val="062465"/>
                </a:solidFill>
              </a:rPr>
              <a:t>2017. </a:t>
            </a:r>
            <a:r>
              <a:rPr lang="en-US" altLang="en-US" sz="1100" dirty="0">
                <a:solidFill>
                  <a:srgbClr val="062465"/>
                </a:solidFill>
              </a:rPr>
              <a:t>All Rights Reserved. </a:t>
            </a:r>
          </a:p>
        </p:txBody>
      </p:sp>
    </p:spTree>
    <p:extLst>
      <p:ext uri="{BB962C8B-B14F-4D97-AF65-F5344CB8AC3E}">
        <p14:creationId xmlns:p14="http://schemas.microsoft.com/office/powerpoint/2010/main" val="4146255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538" y="274638"/>
            <a:ext cx="7227887" cy="562760"/>
          </a:xfrm>
        </p:spPr>
        <p:txBody>
          <a:bodyPr/>
          <a:lstStyle/>
          <a:p>
            <a:r>
              <a:rPr lang="en-US" sz="3200" dirty="0" smtClean="0">
                <a:solidFill>
                  <a:schemeClr val="tx1"/>
                </a:solidFill>
                <a:effectLst/>
                <a:latin typeface="Arial" panose="020B0604020202020204" pitchFamily="34" charset="0"/>
                <a:cs typeface="Arial" panose="020B0604020202020204" pitchFamily="34" charset="0"/>
              </a:rPr>
              <a:t>ITAR Part 130 Brief Introduction </a:t>
            </a:r>
            <a:endParaRPr lang="en-US" sz="3200" dirty="0">
              <a:solidFill>
                <a:schemeClr val="tx1"/>
              </a:solidFill>
              <a:effectLst/>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r>
              <a:rPr lang="en-US" dirty="0" smtClean="0"/>
              <a:t>November 2017</a:t>
            </a:r>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3</a:t>
            </a:fld>
            <a:endParaRPr lang="en-US" dirty="0"/>
          </a:p>
        </p:txBody>
      </p:sp>
      <p:sp>
        <p:nvSpPr>
          <p:cNvPr id="3" name="TextBox 2"/>
          <p:cNvSpPr txBox="1"/>
          <p:nvPr/>
        </p:nvSpPr>
        <p:spPr>
          <a:xfrm>
            <a:off x="304800" y="1066800"/>
            <a:ext cx="8723697" cy="5201424"/>
          </a:xfrm>
          <a:prstGeom prst="rect">
            <a:avLst/>
          </a:prstGeom>
          <a:noFill/>
        </p:spPr>
        <p:txBody>
          <a:bodyPr wrap="square" rtlCol="0">
            <a:spAutoFit/>
          </a:bodyPr>
          <a:lstStyle/>
          <a:p>
            <a:r>
              <a:rPr lang="en-US" sz="2400" dirty="0" smtClean="0">
                <a:latin typeface="Arial" pitchFamily="34" charset="0"/>
                <a:cs typeface="Arial" pitchFamily="34" charset="0"/>
              </a:rPr>
              <a:t>Background &amp; Context to Part 130</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1.  General Background and Purpose of ITAR Part </a:t>
            </a:r>
            <a:r>
              <a:rPr lang="en-US" sz="2000" dirty="0">
                <a:latin typeface="Arial" panose="020B0604020202020204" pitchFamily="34" charset="0"/>
                <a:cs typeface="Arial" panose="020B0604020202020204" pitchFamily="34" charset="0"/>
              </a:rPr>
              <a:t>130 </a:t>
            </a:r>
            <a:r>
              <a:rPr lang="en-US" sz="2000" dirty="0" smtClean="0">
                <a:latin typeface="Arial" panose="020B0604020202020204" pitchFamily="34" charset="0"/>
                <a:cs typeface="Arial" panose="020B0604020202020204" pitchFamily="34" charset="0"/>
              </a:rPr>
              <a:t>– Why?</a:t>
            </a:r>
          </a:p>
          <a:p>
            <a:r>
              <a:rPr lang="en-US" sz="2000" dirty="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2.  U.S. Government’s Enforcement of  ITAR Part 130 – The Broader Context</a:t>
            </a:r>
          </a:p>
          <a:p>
            <a:r>
              <a:rPr lang="en-US" sz="2000" dirty="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3.  General Rule and Requirements of Part 130 – What does Part 130 Require?</a:t>
            </a:r>
          </a:p>
          <a:p>
            <a:endParaRPr lang="en-US" sz="2000" dirty="0" smtClean="0">
              <a:latin typeface="Arial" panose="020B0604020202020204" pitchFamily="34" charset="0"/>
              <a:cs typeface="Arial" panose="020B0604020202020204" pitchFamily="34" charset="0"/>
            </a:endParaRPr>
          </a:p>
          <a:p>
            <a:pPr marL="457200" indent="-457200">
              <a:buAutoNum type="arabicPeriod" startAt="4"/>
            </a:pPr>
            <a:r>
              <a:rPr lang="en-US" sz="2000" dirty="0" smtClean="0">
                <a:latin typeface="Arial" panose="020B0604020202020204" pitchFamily="34" charset="0"/>
                <a:cs typeface="Arial" panose="020B0604020202020204" pitchFamily="34" charset="0"/>
              </a:rPr>
              <a:t>Observations &amp; Suggestions for Action and Pondering</a:t>
            </a:r>
          </a:p>
          <a:p>
            <a:r>
              <a:rPr lang="en-US" sz="2000" dirty="0" smtClean="0">
                <a:latin typeface="Arial" panose="020B0604020202020204" pitchFamily="34" charset="0"/>
                <a:cs typeface="Arial" panose="020B0604020202020204" pitchFamily="34" charset="0"/>
              </a:rPr>
              <a:t>	a.  Cooperative Efforts with International FBI Squads</a:t>
            </a:r>
          </a:p>
          <a:p>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b.  Part 130 – Revision – Alternative Reporting Option</a:t>
            </a:r>
          </a:p>
          <a:p>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c.  Defense Security Cooperation Agency (DSCA) Reporting to Congress - ???</a:t>
            </a:r>
            <a:r>
              <a:rPr lang="en-US" sz="2400" dirty="0" smtClean="0"/>
              <a:t>  </a:t>
            </a:r>
            <a:endParaRPr lang="en-US" sz="2400" dirty="0"/>
          </a:p>
          <a:p>
            <a:r>
              <a:rPr lang="en-US" sz="2400" dirty="0" smtClean="0"/>
              <a:t>	</a:t>
            </a:r>
            <a:endParaRPr lang="en-US" sz="2400" dirty="0"/>
          </a:p>
        </p:txBody>
      </p:sp>
    </p:spTree>
    <p:extLst>
      <p:ext uri="{BB962C8B-B14F-4D97-AF65-F5344CB8AC3E}">
        <p14:creationId xmlns:p14="http://schemas.microsoft.com/office/powerpoint/2010/main" val="16121002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538" y="170330"/>
            <a:ext cx="7410356" cy="546846"/>
          </a:xfrm>
        </p:spPr>
        <p:txBody>
          <a:bodyPr/>
          <a:lstStyle/>
          <a:p>
            <a:r>
              <a:rPr lang="en-US" sz="2800" dirty="0" smtClean="0">
                <a:solidFill>
                  <a:schemeClr val="tx1"/>
                </a:solidFill>
                <a:effectLst/>
                <a:latin typeface="Arial" panose="020B0604020202020204" pitchFamily="34" charset="0"/>
                <a:cs typeface="Arial" panose="020B0604020202020204" pitchFamily="34" charset="0"/>
              </a:rPr>
              <a:t>ITAR Part 130 – What is it? and Why?</a:t>
            </a:r>
            <a:endParaRPr lang="en-US" sz="2800" dirty="0">
              <a:solidFill>
                <a:schemeClr val="tx1"/>
              </a:solidFill>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6538" y="838200"/>
            <a:ext cx="8667750" cy="5486400"/>
          </a:xfrm>
        </p:spPr>
        <p:txBody>
          <a:bodyPr>
            <a:noAutofit/>
          </a:bodyPr>
          <a:lstStyle/>
          <a:p>
            <a:r>
              <a:rPr lang="en-US" sz="2000" dirty="0" smtClean="0">
                <a:solidFill>
                  <a:schemeClr val="tx1"/>
                </a:solidFill>
                <a:latin typeface="Arial" panose="020B0604020202020204" pitchFamily="34" charset="0"/>
                <a:cs typeface="Arial" panose="020B0604020202020204" pitchFamily="34" charset="0"/>
              </a:rPr>
              <a:t>“Part 130” – Part of the International Traffic in Arms Regulations - “ITAR” </a:t>
            </a:r>
          </a:p>
          <a:p>
            <a:pPr lvl="2"/>
            <a:r>
              <a:rPr lang="en-US" sz="2000" dirty="0" smtClean="0">
                <a:solidFill>
                  <a:schemeClr val="tx1"/>
                </a:solidFill>
                <a:latin typeface="Arial" panose="020B0604020202020204" pitchFamily="34" charset="0"/>
                <a:cs typeface="Arial" panose="020B0604020202020204" pitchFamily="34" charset="0"/>
              </a:rPr>
              <a:t>ITAR regulates and controls the export and temporary import of defense articles/defense services</a:t>
            </a:r>
          </a:p>
          <a:p>
            <a:pPr lvl="2"/>
            <a:r>
              <a:rPr lang="en-US" sz="2000" dirty="0" smtClean="0">
                <a:solidFill>
                  <a:schemeClr val="tx1"/>
                </a:solidFill>
                <a:latin typeface="Arial" panose="020B0604020202020204" pitchFamily="34" charset="0"/>
                <a:cs typeface="Arial" panose="020B0604020202020204" pitchFamily="34" charset="0"/>
              </a:rPr>
              <a:t>Federal Law - Title 22 of the Code of Federal Regulations at § 130</a:t>
            </a:r>
          </a:p>
          <a:p>
            <a:pPr lvl="2"/>
            <a:r>
              <a:rPr lang="en-US" sz="2000" dirty="0" smtClean="0">
                <a:solidFill>
                  <a:schemeClr val="tx1"/>
                </a:solidFill>
                <a:latin typeface="Arial" panose="020B0604020202020204" pitchFamily="34" charset="0"/>
                <a:cs typeface="Arial" panose="020B0604020202020204" pitchFamily="34" charset="0"/>
              </a:rPr>
              <a:t>Who implements and administers the ITAR?</a:t>
            </a:r>
          </a:p>
          <a:p>
            <a:pPr lvl="3"/>
            <a:r>
              <a:rPr lang="en-US" sz="2000" dirty="0" smtClean="0">
                <a:solidFill>
                  <a:schemeClr val="tx1"/>
                </a:solidFill>
                <a:latin typeface="Arial" panose="020B0604020202020204" pitchFamily="34" charset="0"/>
                <a:cs typeface="Arial" panose="020B0604020202020204" pitchFamily="34" charset="0"/>
              </a:rPr>
              <a:t>U.S. Department of State, Directorate of Defense Trade Controls – “DDTC”</a:t>
            </a:r>
          </a:p>
          <a:p>
            <a:r>
              <a:rPr lang="en-US" sz="2000" dirty="0" smtClean="0">
                <a:solidFill>
                  <a:schemeClr val="tx1"/>
                </a:solidFill>
                <a:latin typeface="Arial" panose="020B0604020202020204" pitchFamily="34" charset="0"/>
                <a:cs typeface="Arial" panose="020B0604020202020204" pitchFamily="34" charset="0"/>
              </a:rPr>
              <a:t>Part 130 Rule: Disclosure of Political Contributions, Fees or Commissions in relation to Foreign Sales of Defense Articles/Services   </a:t>
            </a:r>
          </a:p>
          <a:p>
            <a:pPr lvl="2"/>
            <a:r>
              <a:rPr lang="en-US" sz="1800" dirty="0" smtClean="0">
                <a:solidFill>
                  <a:schemeClr val="tx1"/>
                </a:solidFill>
                <a:latin typeface="Arial" panose="020B0604020202020204" pitchFamily="34" charset="0"/>
                <a:cs typeface="Arial" panose="020B0604020202020204" pitchFamily="34" charset="0"/>
              </a:rPr>
              <a:t>In relation to export license/authorization applications to DDTC or a Foreign Military Sale, the License Applicant or Supplier of the Defense Systems must Disclose to the DDTC (a) Political Contributions and (b) Fees/Commissions for the promotion, solicitation, or otherwise to secure the sale </a:t>
            </a:r>
          </a:p>
          <a:p>
            <a:pPr lvl="2"/>
            <a:r>
              <a:rPr lang="en-US" sz="1800" dirty="0" smtClean="0">
                <a:solidFill>
                  <a:schemeClr val="tx1"/>
                </a:solidFill>
                <a:latin typeface="Arial" panose="020B0604020202020204" pitchFamily="34" charset="0"/>
                <a:cs typeface="Arial" panose="020B0604020202020204" pitchFamily="34" charset="0"/>
              </a:rPr>
              <a:t>An </a:t>
            </a:r>
            <a:r>
              <a:rPr lang="en-US" sz="1800" dirty="0">
                <a:solidFill>
                  <a:schemeClr val="tx1"/>
                </a:solidFill>
                <a:latin typeface="Arial" panose="020B0604020202020204" pitchFamily="34" charset="0"/>
                <a:cs typeface="Arial" panose="020B0604020202020204" pitchFamily="34" charset="0"/>
              </a:rPr>
              <a:t>Anti-Corruption Disclosure or Transparency </a:t>
            </a:r>
            <a:r>
              <a:rPr lang="en-US" sz="1800" dirty="0" smtClean="0">
                <a:solidFill>
                  <a:schemeClr val="tx1"/>
                </a:solidFill>
                <a:latin typeface="Arial" panose="020B0604020202020204" pitchFamily="34" charset="0"/>
                <a:cs typeface="Arial" panose="020B0604020202020204" pitchFamily="34" charset="0"/>
              </a:rPr>
              <a:t>Provision – Not a Prohibition upon Payments</a:t>
            </a:r>
            <a:endParaRPr lang="en-US" sz="1800" dirty="0">
              <a:solidFill>
                <a:schemeClr val="tx1"/>
              </a:solidFill>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r>
              <a:rPr lang="en-US" dirty="0" smtClean="0"/>
              <a:t>November 2017</a:t>
            </a:r>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4</a:t>
            </a:fld>
            <a:endParaRPr lang="en-US" dirty="0"/>
          </a:p>
        </p:txBody>
      </p:sp>
    </p:spTree>
    <p:extLst>
      <p:ext uri="{BB962C8B-B14F-4D97-AF65-F5344CB8AC3E}">
        <p14:creationId xmlns:p14="http://schemas.microsoft.com/office/powerpoint/2010/main" val="24166187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229600" cy="609600"/>
          </a:xfrm>
        </p:spPr>
        <p:txBody>
          <a:bodyPr>
            <a:normAutofit fontScale="90000"/>
          </a:bodyPr>
          <a:lstStyle/>
          <a:p>
            <a:r>
              <a:rPr kumimoji="0" lang="en-US" sz="2400" i="0" u="none" strike="noStrike" kern="0" cap="none" spc="0" normalizeH="0" baseline="0" noProof="0" dirty="0" smtClean="0">
                <a:ln>
                  <a:noFill/>
                </a:ln>
                <a:solidFill>
                  <a:schemeClr val="tx1"/>
                </a:solidFill>
                <a:effectLst/>
                <a:uLnTx/>
                <a:uFillTx/>
                <a:latin typeface="Arial" panose="020B0604020202020204" pitchFamily="34" charset="0"/>
                <a:cs typeface="Arial" panose="020B0604020202020204" pitchFamily="34" charset="0"/>
              </a:rPr>
              <a:t>Origins of ITAR Part 130 – WHY?</a:t>
            </a:r>
            <a:endParaRPr lang="en-US" sz="2400" dirty="0">
              <a:solidFill>
                <a:schemeClr val="tx1"/>
              </a:solidFill>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2400" y="914401"/>
            <a:ext cx="8734207" cy="5181599"/>
          </a:xfrm>
        </p:spPr>
        <p:txBody>
          <a:bodyPr>
            <a:noAutofit/>
          </a:bodyPr>
          <a:lstStyle/>
          <a:p>
            <a:pPr lvl="0" fontAlgn="base">
              <a:lnSpc>
                <a:spcPct val="110000"/>
              </a:lnSpc>
              <a:spcBef>
                <a:spcPct val="10000"/>
              </a:spcBef>
              <a:spcAft>
                <a:spcPct val="0"/>
              </a:spcAft>
              <a:buSzPct val="85000"/>
              <a:buFont typeface="Times New Roman" pitchFamily="18" charset="0"/>
              <a:buChar char="■"/>
            </a:pPr>
            <a:r>
              <a:rPr kumimoji="0" lang="en-US" sz="2000" b="0" i="0" u="none" strike="noStrike" kern="0" cap="none" spc="0" normalizeH="0" baseline="0" noProof="0" dirty="0" smtClean="0">
                <a:ln>
                  <a:noFill/>
                </a:ln>
                <a:solidFill>
                  <a:srgbClr val="062465"/>
                </a:solidFill>
                <a:effectLst/>
                <a:uLnTx/>
                <a:uFillTx/>
                <a:latin typeface="Arial" panose="020B0604020202020204" pitchFamily="34" charset="0"/>
                <a:cs typeface="Arial" panose="020B0604020202020204" pitchFamily="34" charset="0"/>
              </a:rPr>
              <a:t>Disclosure &amp; Transparency: Watergate Scandal &amp; Lockheed Aircraft Bribery – Watergate Special Prosecutor uncovers more than can resolve.</a:t>
            </a:r>
          </a:p>
          <a:p>
            <a:pPr lvl="0" fontAlgn="base">
              <a:lnSpc>
                <a:spcPct val="110000"/>
              </a:lnSpc>
              <a:spcBef>
                <a:spcPct val="10000"/>
              </a:spcBef>
              <a:spcAft>
                <a:spcPct val="0"/>
              </a:spcAft>
              <a:buSzPct val="85000"/>
              <a:buFont typeface="Times New Roman" pitchFamily="18" charset="0"/>
              <a:buChar char="■"/>
            </a:pPr>
            <a:r>
              <a:rPr kumimoji="0" lang="en-US" sz="2000" b="0" i="0" u="none" strike="noStrike" kern="0" cap="none" spc="0" normalizeH="0" baseline="0" noProof="0" dirty="0" smtClean="0">
                <a:ln>
                  <a:noFill/>
                </a:ln>
                <a:solidFill>
                  <a:srgbClr val="062465"/>
                </a:solidFill>
                <a:effectLst/>
                <a:uLnTx/>
                <a:uFillTx/>
                <a:latin typeface="Arial" panose="020B0604020202020204" pitchFamily="34" charset="0"/>
                <a:cs typeface="Arial" panose="020B0604020202020204" pitchFamily="34" charset="0"/>
              </a:rPr>
              <a:t>The Church Committee - U.S. Senator Frank Church</a:t>
            </a:r>
          </a:p>
          <a:p>
            <a:pPr lvl="1" fontAlgn="base">
              <a:lnSpc>
                <a:spcPct val="110000"/>
              </a:lnSpc>
              <a:spcBef>
                <a:spcPct val="10000"/>
              </a:spcBef>
              <a:spcAft>
                <a:spcPct val="0"/>
              </a:spcAft>
              <a:buSzPct val="65000"/>
              <a:buFont typeface="Wingdings" pitchFamily="2" charset="2"/>
              <a:buChar char="§"/>
            </a:pPr>
            <a:r>
              <a:rPr kumimoji="0" lang="en-US" sz="2000" b="0" i="0" u="none" strike="noStrike" kern="0" cap="none" spc="0" normalizeH="0" baseline="0" noProof="0" dirty="0" smtClean="0">
                <a:ln>
                  <a:noFill/>
                </a:ln>
                <a:solidFill>
                  <a:srgbClr val="990000"/>
                </a:solidFill>
                <a:effectLst/>
                <a:uLnTx/>
                <a:uFillTx/>
                <a:latin typeface="Arial" panose="020B0604020202020204" pitchFamily="34" charset="0"/>
                <a:cs typeface="Arial" panose="020B0604020202020204" pitchFamily="34" charset="0"/>
              </a:rPr>
              <a:t>Church Committee held a series of hearings in 1975 focusing on Lockheed, Northrop, Gulf Oil, Mobil Oil</a:t>
            </a:r>
          </a:p>
          <a:p>
            <a:pPr lvl="1" fontAlgn="base">
              <a:lnSpc>
                <a:spcPct val="110000"/>
              </a:lnSpc>
              <a:spcBef>
                <a:spcPct val="10000"/>
              </a:spcBef>
              <a:spcAft>
                <a:spcPct val="0"/>
              </a:spcAft>
              <a:buSzPct val="65000"/>
              <a:buFont typeface="Wingdings" pitchFamily="2" charset="2"/>
              <a:buChar char="§"/>
            </a:pPr>
            <a:r>
              <a:rPr kumimoji="0" lang="en-US" sz="2000" b="0" i="0" u="none" strike="noStrike" kern="0" cap="none" spc="0" normalizeH="0" baseline="0" noProof="0" dirty="0" smtClean="0">
                <a:ln>
                  <a:noFill/>
                </a:ln>
                <a:solidFill>
                  <a:srgbClr val="990000"/>
                </a:solidFill>
                <a:effectLst/>
                <a:uLnTx/>
                <a:uFillTx/>
                <a:latin typeface="Arial" panose="020B0604020202020204" pitchFamily="34" charset="0"/>
                <a:cs typeface="Arial" panose="020B0604020202020204" pitchFamily="34" charset="0"/>
              </a:rPr>
              <a:t>SEC testimony detailed U.S. corporations’ use of secret funds for improper foreign payments – 60+ Actions</a:t>
            </a:r>
          </a:p>
          <a:p>
            <a:pPr lvl="0" fontAlgn="base">
              <a:lnSpc>
                <a:spcPct val="110000"/>
              </a:lnSpc>
              <a:spcBef>
                <a:spcPct val="10000"/>
              </a:spcBef>
              <a:spcAft>
                <a:spcPct val="0"/>
              </a:spcAft>
              <a:buSzPct val="85000"/>
              <a:buFont typeface="Times New Roman" pitchFamily="18" charset="0"/>
              <a:buChar char="■"/>
            </a:pPr>
            <a:r>
              <a:rPr kumimoji="0" lang="en-US" sz="2000" b="0" i="0" u="none" strike="noStrike" kern="0" cap="none" spc="0" normalizeH="0" baseline="0" noProof="0" dirty="0" smtClean="0">
                <a:ln>
                  <a:noFill/>
                </a:ln>
                <a:solidFill>
                  <a:srgbClr val="062465"/>
                </a:solidFill>
                <a:effectLst/>
                <a:uLnTx/>
                <a:uFillTx/>
                <a:latin typeface="Arial" panose="020B0604020202020204" pitchFamily="34" charset="0"/>
                <a:cs typeface="Arial" panose="020B0604020202020204" pitchFamily="34" charset="0"/>
              </a:rPr>
              <a:t>Arms Export Control Act, § 39 (1976) and Part 130 of the ITAR (1977)</a:t>
            </a:r>
          </a:p>
          <a:p>
            <a:pPr lvl="1" fontAlgn="base">
              <a:lnSpc>
                <a:spcPct val="110000"/>
              </a:lnSpc>
              <a:spcBef>
                <a:spcPct val="10000"/>
              </a:spcBef>
              <a:spcAft>
                <a:spcPct val="0"/>
              </a:spcAft>
              <a:buSzPct val="85000"/>
              <a:buFont typeface="Times New Roman" pitchFamily="18" charset="0"/>
              <a:buChar char="■"/>
            </a:pPr>
            <a:r>
              <a:rPr lang="en-US" sz="1800" kern="0" dirty="0" smtClean="0">
                <a:solidFill>
                  <a:srgbClr val="062465"/>
                </a:solidFill>
                <a:latin typeface="Arial" panose="020B0604020202020204" pitchFamily="34" charset="0"/>
                <a:cs typeface="Arial" panose="020B0604020202020204" pitchFamily="34" charset="0"/>
              </a:rPr>
              <a:t>Transparency &amp; Disclosure to Deter Corrupt Payments to Obtain Defense Sales to Foreign Governments</a:t>
            </a:r>
          </a:p>
          <a:p>
            <a:pPr lvl="1" fontAlgn="base">
              <a:lnSpc>
                <a:spcPct val="110000"/>
              </a:lnSpc>
              <a:spcBef>
                <a:spcPct val="10000"/>
              </a:spcBef>
              <a:spcAft>
                <a:spcPct val="0"/>
              </a:spcAft>
              <a:buSzPct val="85000"/>
              <a:buFont typeface="Times New Roman" pitchFamily="18" charset="0"/>
              <a:buChar char="■"/>
            </a:pPr>
            <a:r>
              <a:rPr lang="en-US" sz="1800" kern="0" dirty="0" smtClean="0">
                <a:solidFill>
                  <a:srgbClr val="062465"/>
                </a:solidFill>
                <a:latin typeface="Arial" panose="020B0604020202020204" pitchFamily="34" charset="0"/>
                <a:cs typeface="Arial" panose="020B0604020202020204" pitchFamily="34" charset="0"/>
              </a:rPr>
              <a:t>A Foreign Policy Matter – The flag follows the weapons</a:t>
            </a:r>
          </a:p>
          <a:p>
            <a:pPr lvl="1" fontAlgn="base">
              <a:lnSpc>
                <a:spcPct val="110000"/>
              </a:lnSpc>
              <a:spcBef>
                <a:spcPct val="10000"/>
              </a:spcBef>
              <a:spcAft>
                <a:spcPct val="0"/>
              </a:spcAft>
              <a:buSzPct val="85000"/>
              <a:buFont typeface="Times New Roman" pitchFamily="18" charset="0"/>
              <a:buChar char="■"/>
            </a:pPr>
            <a:r>
              <a:rPr lang="en-US" sz="1800" kern="0" dirty="0" smtClean="0">
                <a:solidFill>
                  <a:srgbClr val="062465"/>
                </a:solidFill>
                <a:latin typeface="Arial" panose="020B0604020202020204" pitchFamily="34" charset="0"/>
                <a:cs typeface="Arial" panose="020B0604020202020204" pitchFamily="34" charset="0"/>
              </a:rPr>
              <a:t>Market Theory – Disclosure will promote, over time, the better product and better service over sellers who rely upon corrupt payments to foreign officials to secure sales</a:t>
            </a:r>
            <a:endParaRPr kumimoji="0" lang="en-US" sz="1800" b="0" i="0" u="none" strike="noStrike" kern="0" cap="none" spc="0" normalizeH="0" baseline="0" noProof="0" dirty="0" smtClean="0">
              <a:ln>
                <a:noFill/>
              </a:ln>
              <a:solidFill>
                <a:srgbClr val="062465"/>
              </a:solidFill>
              <a:effectLst/>
              <a:uLnTx/>
              <a:uFillTx/>
              <a:latin typeface="Arial" panose="020B0604020202020204" pitchFamily="34" charset="0"/>
              <a:cs typeface="Arial" panose="020B0604020202020204" pitchFamily="34" charset="0"/>
            </a:endParaRPr>
          </a:p>
          <a:p>
            <a:pPr lvl="0" fontAlgn="base">
              <a:lnSpc>
                <a:spcPct val="70000"/>
              </a:lnSpc>
              <a:spcBef>
                <a:spcPct val="10000"/>
              </a:spcBef>
              <a:spcAft>
                <a:spcPct val="0"/>
              </a:spcAft>
              <a:buSzPct val="85000"/>
              <a:buFont typeface="Times New Roman" pitchFamily="18" charset="0"/>
              <a:buChar char="■"/>
            </a:pPr>
            <a:r>
              <a:rPr lang="en-US" sz="2000" kern="0" dirty="0" smtClean="0">
                <a:solidFill>
                  <a:srgbClr val="062465"/>
                </a:solidFill>
                <a:latin typeface="Arial" panose="020B0604020202020204" pitchFamily="34" charset="0"/>
                <a:cs typeface="Arial" panose="020B0604020202020204" pitchFamily="34" charset="0"/>
              </a:rPr>
              <a:t>Foreign </a:t>
            </a:r>
            <a:r>
              <a:rPr lang="en-US" sz="2000" kern="0" dirty="0">
                <a:solidFill>
                  <a:srgbClr val="062465"/>
                </a:solidFill>
                <a:latin typeface="Arial" panose="020B0604020202020204" pitchFamily="34" charset="0"/>
                <a:cs typeface="Arial" panose="020B0604020202020204" pitchFamily="34" charset="0"/>
              </a:rPr>
              <a:t>Corrupt Practices Act (1977</a:t>
            </a:r>
            <a:r>
              <a:rPr lang="en-US" sz="2000" kern="0" dirty="0" smtClean="0">
                <a:solidFill>
                  <a:srgbClr val="062465"/>
                </a:solidFill>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98085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754" y="105877"/>
            <a:ext cx="7565457" cy="741145"/>
          </a:xfrm>
        </p:spPr>
        <p:txBody>
          <a:bodyPr>
            <a:normAutofit/>
          </a:bodyPr>
          <a:lstStyle/>
          <a:p>
            <a:pPr lvl="0" fontAlgn="base">
              <a:lnSpc>
                <a:spcPct val="85000"/>
              </a:lnSpc>
              <a:spcAft>
                <a:spcPct val="0"/>
              </a:spcAft>
            </a:pPr>
            <a:r>
              <a:rPr lang="en-US" sz="2400" dirty="0" smtClean="0">
                <a:solidFill>
                  <a:schemeClr val="tx1"/>
                </a:solidFill>
                <a:effectLst/>
                <a:latin typeface="Arial" panose="020B0604020202020204" pitchFamily="34" charset="0"/>
                <a:cs typeface="Arial" panose="020B0604020202020204" pitchFamily="34" charset="0"/>
              </a:rPr>
              <a:t>Congress Demands Reporting:  By the Executive Branch &amp; the Defense Trade Industry</a:t>
            </a:r>
            <a:endParaRPr lang="en-US" sz="2400" dirty="0">
              <a:solidFill>
                <a:schemeClr val="tx1"/>
              </a:solidFill>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25128" y="1066800"/>
            <a:ext cx="8864868" cy="5372501"/>
          </a:xfrm>
        </p:spPr>
        <p:txBody>
          <a:bodyPr>
            <a:noAutofit/>
          </a:bodyPr>
          <a:lstStyle/>
          <a:p>
            <a:pPr marL="285750" lvl="0" indent="-285750" fontAlgn="base">
              <a:lnSpc>
                <a:spcPct val="85000"/>
              </a:lnSpc>
              <a:spcBef>
                <a:spcPct val="50000"/>
              </a:spcBef>
              <a:spcAft>
                <a:spcPct val="0"/>
              </a:spcAft>
              <a:buClr>
                <a:srgbClr val="062465"/>
              </a:buClr>
              <a:buSzPct val="80000"/>
              <a:buFont typeface="Times New Roman" pitchFamily="18" charset="0"/>
              <a:buChar char="■"/>
            </a:pPr>
            <a:r>
              <a:rPr lang="en-US" sz="2000" b="1" dirty="0">
                <a:solidFill>
                  <a:schemeClr val="tx1"/>
                </a:solidFill>
                <a:latin typeface="Arial" panose="020B0604020202020204" pitchFamily="34" charset="0"/>
                <a:cs typeface="Arial" panose="020B0604020202020204" pitchFamily="34" charset="0"/>
              </a:rPr>
              <a:t>Section 39 of the Arms Export Control </a:t>
            </a:r>
            <a:r>
              <a:rPr lang="en-US" sz="2000" b="1" dirty="0" smtClean="0">
                <a:solidFill>
                  <a:schemeClr val="tx1"/>
                </a:solidFill>
                <a:latin typeface="Arial" panose="020B0604020202020204" pitchFamily="34" charset="0"/>
                <a:cs typeface="Arial" panose="020B0604020202020204" pitchFamily="34" charset="0"/>
              </a:rPr>
              <a:t>Act (AECA, 22 U.S. Code § 2779) – Federal Law:</a:t>
            </a:r>
            <a:endParaRPr lang="en-US" sz="2000" b="1" dirty="0">
              <a:solidFill>
                <a:schemeClr val="tx1"/>
              </a:solidFill>
              <a:latin typeface="Arial" panose="020B0604020202020204" pitchFamily="34" charset="0"/>
              <a:cs typeface="Arial" panose="020B0604020202020204" pitchFamily="34" charset="0"/>
            </a:endParaRPr>
          </a:p>
          <a:p>
            <a:pPr lvl="1" fontAlgn="base">
              <a:lnSpc>
                <a:spcPct val="85000"/>
              </a:lnSpc>
              <a:spcBef>
                <a:spcPct val="50000"/>
              </a:spcBef>
              <a:spcAft>
                <a:spcPct val="0"/>
              </a:spcAft>
              <a:buClr>
                <a:srgbClr val="062465"/>
              </a:buClr>
              <a:buSzPct val="80000"/>
              <a:buFont typeface="Times New Roman" pitchFamily="18" charset="0"/>
              <a:buChar char="■"/>
            </a:pPr>
            <a:r>
              <a:rPr lang="en-US" sz="2000" dirty="0">
                <a:solidFill>
                  <a:schemeClr val="tx1"/>
                </a:solidFill>
                <a:latin typeface="Arial" panose="020B0604020202020204" pitchFamily="34" charset="0"/>
                <a:cs typeface="Arial" panose="020B0604020202020204" pitchFamily="34" charset="0"/>
              </a:rPr>
              <a:t>U.S. Secretary of State shall require: </a:t>
            </a:r>
          </a:p>
          <a:p>
            <a:pPr marL="1200150" lvl="2" indent="-285750" fontAlgn="base">
              <a:lnSpc>
                <a:spcPct val="85000"/>
              </a:lnSpc>
              <a:spcBef>
                <a:spcPct val="50000"/>
              </a:spcBef>
              <a:spcAft>
                <a:spcPct val="0"/>
              </a:spcAft>
              <a:buClr>
                <a:srgbClr val="062465"/>
              </a:buClr>
              <a:buSzPct val="80000"/>
              <a:buFont typeface="Times New Roman" pitchFamily="18" charset="0"/>
              <a:buChar char="■"/>
            </a:pPr>
            <a:r>
              <a:rPr lang="en-US" sz="2000" dirty="0">
                <a:solidFill>
                  <a:srgbClr val="C00000"/>
                </a:solidFill>
                <a:latin typeface="Arial" panose="020B0604020202020204" pitchFamily="34" charset="0"/>
                <a:cs typeface="Arial" panose="020B0604020202020204" pitchFamily="34" charset="0"/>
              </a:rPr>
              <a:t>adequate and timely reporting on political contributions, gifts, commissions and fees</a:t>
            </a:r>
          </a:p>
          <a:p>
            <a:pPr marL="1200150" lvl="2" indent="-285750" fontAlgn="base">
              <a:lnSpc>
                <a:spcPct val="85000"/>
              </a:lnSpc>
              <a:spcBef>
                <a:spcPct val="50000"/>
              </a:spcBef>
              <a:spcAft>
                <a:spcPct val="0"/>
              </a:spcAft>
              <a:buClr>
                <a:srgbClr val="062465"/>
              </a:buClr>
              <a:buSzPct val="80000"/>
              <a:buFont typeface="Times New Roman" pitchFamily="18" charset="0"/>
              <a:buChar char="■"/>
            </a:pPr>
            <a:r>
              <a:rPr lang="en-US" sz="2000" dirty="0">
                <a:solidFill>
                  <a:srgbClr val="C00000"/>
                </a:solidFill>
                <a:latin typeface="Arial" panose="020B0604020202020204" pitchFamily="34" charset="0"/>
                <a:cs typeface="Arial" panose="020B0604020202020204" pitchFamily="34" charset="0"/>
              </a:rPr>
              <a:t>paid, offered or agreed to be paid, by any person</a:t>
            </a:r>
          </a:p>
          <a:p>
            <a:pPr marL="1200150" lvl="2" indent="-285750" fontAlgn="base">
              <a:lnSpc>
                <a:spcPct val="85000"/>
              </a:lnSpc>
              <a:spcBef>
                <a:spcPct val="50000"/>
              </a:spcBef>
              <a:spcAft>
                <a:spcPct val="0"/>
              </a:spcAft>
              <a:buClr>
                <a:srgbClr val="062465"/>
              </a:buClr>
              <a:buSzPct val="80000"/>
              <a:buFont typeface="Times New Roman" pitchFamily="18" charset="0"/>
              <a:buChar char="■"/>
            </a:pPr>
            <a:r>
              <a:rPr lang="en-US" sz="2000" dirty="0">
                <a:solidFill>
                  <a:srgbClr val="C00000"/>
                </a:solidFill>
                <a:latin typeface="Arial" panose="020B0604020202020204" pitchFamily="34" charset="0"/>
                <a:cs typeface="Arial" panose="020B0604020202020204" pitchFamily="34" charset="0"/>
              </a:rPr>
              <a:t>in connection with a sale of defense articles or defense services to or for the armed forces of a foreign country or international organization </a:t>
            </a:r>
          </a:p>
          <a:p>
            <a:pPr marL="1200150" lvl="2" indent="-285750" fontAlgn="base">
              <a:lnSpc>
                <a:spcPct val="85000"/>
              </a:lnSpc>
              <a:spcBef>
                <a:spcPct val="50000"/>
              </a:spcBef>
              <a:spcAft>
                <a:spcPct val="0"/>
              </a:spcAft>
              <a:buClr>
                <a:srgbClr val="062465"/>
              </a:buClr>
              <a:buSzPct val="80000"/>
              <a:buFont typeface="Times New Roman" pitchFamily="18" charset="0"/>
              <a:buChar char="■"/>
            </a:pPr>
            <a:r>
              <a:rPr lang="en-US" sz="2000" dirty="0">
                <a:solidFill>
                  <a:srgbClr val="C00000"/>
                </a:solidFill>
                <a:latin typeface="Arial" panose="020B0604020202020204" pitchFamily="34" charset="0"/>
                <a:cs typeface="Arial" panose="020B0604020202020204" pitchFamily="34" charset="0"/>
              </a:rPr>
              <a:t>in order to solicit, promote or otherwise to secure the conclusion of such </a:t>
            </a:r>
            <a:r>
              <a:rPr lang="en-US" sz="2000" dirty="0" smtClean="0">
                <a:solidFill>
                  <a:srgbClr val="C00000"/>
                </a:solidFill>
                <a:latin typeface="Arial" panose="020B0604020202020204" pitchFamily="34" charset="0"/>
                <a:cs typeface="Arial" panose="020B0604020202020204" pitchFamily="34" charset="0"/>
              </a:rPr>
              <a:t>sale</a:t>
            </a:r>
          </a:p>
          <a:p>
            <a:r>
              <a:rPr lang="en-US" sz="2000" dirty="0" smtClean="0">
                <a:solidFill>
                  <a:schemeClr val="tx1"/>
                </a:solidFill>
                <a:latin typeface="Arial" panose="020B0604020202020204" pitchFamily="34" charset="0"/>
                <a:cs typeface="Arial" panose="020B0604020202020204" pitchFamily="34" charset="0"/>
              </a:rPr>
              <a:t>AECA authorizes </a:t>
            </a:r>
            <a:r>
              <a:rPr lang="en-US" sz="2000" dirty="0">
                <a:solidFill>
                  <a:schemeClr val="tx1"/>
                </a:solidFill>
                <a:latin typeface="Arial" panose="020B0604020202020204" pitchFamily="34" charset="0"/>
                <a:cs typeface="Arial" panose="020B0604020202020204" pitchFamily="34" charset="0"/>
              </a:rPr>
              <a:t>State Department to prohibit such payments</a:t>
            </a:r>
          </a:p>
          <a:p>
            <a:pPr lvl="2"/>
            <a:r>
              <a:rPr lang="en-US" sz="1800" dirty="0">
                <a:solidFill>
                  <a:schemeClr val="tx1"/>
                </a:solidFill>
                <a:latin typeface="Arial" panose="020B0604020202020204" pitchFamily="34" charset="0"/>
                <a:cs typeface="Arial" panose="020B0604020202020204" pitchFamily="34" charset="0"/>
              </a:rPr>
              <a:t>DDTC </a:t>
            </a:r>
            <a:r>
              <a:rPr lang="en-US" sz="1800" dirty="0" smtClean="0">
                <a:solidFill>
                  <a:schemeClr val="tx1"/>
                </a:solidFill>
                <a:latin typeface="Arial" panose="020B0604020202020204" pitchFamily="34" charset="0"/>
                <a:cs typeface="Arial" panose="020B0604020202020204" pitchFamily="34" charset="0"/>
              </a:rPr>
              <a:t>chose </a:t>
            </a:r>
            <a:r>
              <a:rPr lang="en-US" sz="1800" dirty="0">
                <a:solidFill>
                  <a:schemeClr val="tx1"/>
                </a:solidFill>
                <a:latin typeface="Arial" panose="020B0604020202020204" pitchFamily="34" charset="0"/>
                <a:cs typeface="Arial" panose="020B0604020202020204" pitchFamily="34" charset="0"/>
              </a:rPr>
              <a:t>not to prohibit – Adopted a Disclosure/Transparency Rule</a:t>
            </a:r>
          </a:p>
          <a:p>
            <a:pPr lvl="2"/>
            <a:r>
              <a:rPr lang="en-US" sz="1800" dirty="0" smtClean="0">
                <a:solidFill>
                  <a:schemeClr val="tx1"/>
                </a:solidFill>
                <a:latin typeface="Arial" panose="020B0604020202020204" pitchFamily="34" charset="0"/>
                <a:cs typeface="Arial" panose="020B0604020202020204" pitchFamily="34" charset="0"/>
              </a:rPr>
              <a:t>Prohibition </a:t>
            </a:r>
            <a:r>
              <a:rPr lang="en-US" sz="1800" dirty="0">
                <a:solidFill>
                  <a:schemeClr val="tx1"/>
                </a:solidFill>
                <a:latin typeface="Arial" panose="020B0604020202020204" pitchFamily="34" charset="0"/>
                <a:cs typeface="Arial" panose="020B0604020202020204" pitchFamily="34" charset="0"/>
              </a:rPr>
              <a:t>left to more generally applicable federal </a:t>
            </a:r>
            <a:r>
              <a:rPr lang="en-US" sz="1800" dirty="0" smtClean="0">
                <a:solidFill>
                  <a:schemeClr val="tx1"/>
                </a:solidFill>
                <a:latin typeface="Arial" panose="020B0604020202020204" pitchFamily="34" charset="0"/>
                <a:cs typeface="Arial" panose="020B0604020202020204" pitchFamily="34" charset="0"/>
              </a:rPr>
              <a:t>law where corrupt intent </a:t>
            </a:r>
            <a:r>
              <a:rPr lang="en-US" sz="1800" dirty="0">
                <a:solidFill>
                  <a:schemeClr val="tx1"/>
                </a:solidFill>
                <a:latin typeface="Arial" panose="020B0604020202020204" pitchFamily="34" charset="0"/>
                <a:cs typeface="Arial" panose="020B0604020202020204" pitchFamily="34" charset="0"/>
              </a:rPr>
              <a:t>– Foreign Corrupt Practices Act (FCPA), Anti-Fraud laws, </a:t>
            </a:r>
            <a:r>
              <a:rPr lang="en-US" sz="1800" dirty="0" smtClean="0">
                <a:solidFill>
                  <a:schemeClr val="tx1"/>
                </a:solidFill>
                <a:latin typeface="Arial" panose="020B0604020202020204" pitchFamily="34" charset="0"/>
                <a:cs typeface="Arial" panose="020B0604020202020204" pitchFamily="34" charset="0"/>
              </a:rPr>
              <a:t>etc.   </a:t>
            </a:r>
          </a:p>
        </p:txBody>
      </p:sp>
    </p:spTree>
    <p:extLst>
      <p:ext uri="{BB962C8B-B14F-4D97-AF65-F5344CB8AC3E}">
        <p14:creationId xmlns:p14="http://schemas.microsoft.com/office/powerpoint/2010/main" val="10442461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lstStyle/>
          <a:p>
            <a:pPr algn="l">
              <a:lnSpc>
                <a:spcPct val="100000"/>
              </a:lnSpc>
            </a:pPr>
            <a:r>
              <a:rPr lang="en-US" sz="2400" dirty="0">
                <a:solidFill>
                  <a:schemeClr val="tx1"/>
                </a:solidFill>
                <a:effectLst/>
                <a:latin typeface="Arial" panose="020B0604020202020204" pitchFamily="34" charset="0"/>
                <a:cs typeface="Arial" panose="020B0604020202020204" pitchFamily="34" charset="0"/>
              </a:rPr>
              <a:t>Congress Demands Reporting:  By the Executive Branch &amp; the Defense Trade Industry</a:t>
            </a:r>
            <a:endParaRPr lang="en-US" sz="2400" dirty="0">
              <a:solidFill>
                <a:schemeClr val="tx1"/>
              </a:solidFill>
            </a:endParaRPr>
          </a:p>
        </p:txBody>
      </p:sp>
      <p:sp>
        <p:nvSpPr>
          <p:cNvPr id="3" name="Content Placeholder 2"/>
          <p:cNvSpPr>
            <a:spLocks noGrp="1"/>
          </p:cNvSpPr>
          <p:nvPr>
            <p:ph idx="1"/>
          </p:nvPr>
        </p:nvSpPr>
        <p:spPr>
          <a:xfrm>
            <a:off x="457200" y="1371600"/>
            <a:ext cx="8229600" cy="4754563"/>
          </a:xfrm>
        </p:spPr>
        <p:txBody>
          <a:bodyPr>
            <a:normAutofit lnSpcReduction="10000"/>
          </a:bodyPr>
          <a:lstStyle/>
          <a:p>
            <a:r>
              <a:rPr lang="en-US" dirty="0">
                <a:solidFill>
                  <a:schemeClr val="tx1"/>
                </a:solidFill>
                <a:latin typeface="Arial" panose="020B0604020202020204" pitchFamily="34" charset="0"/>
                <a:cs typeface="Arial" panose="020B0604020202020204" pitchFamily="34" charset="0"/>
              </a:rPr>
              <a:t>Congressional Notification by Executive Branch:  </a:t>
            </a:r>
            <a:endParaRPr lang="en-US" dirty="0" smtClean="0">
              <a:solidFill>
                <a:schemeClr val="tx1"/>
              </a:solidFill>
              <a:latin typeface="Arial" panose="020B0604020202020204" pitchFamily="34" charset="0"/>
              <a:cs typeface="Arial" panose="020B0604020202020204" pitchFamily="34" charset="0"/>
            </a:endParaRPr>
          </a:p>
          <a:p>
            <a:pPr lvl="1"/>
            <a:endParaRPr lang="en-US" dirty="0" smtClean="0">
              <a:solidFill>
                <a:schemeClr val="tx1"/>
              </a:solidFill>
              <a:latin typeface="Arial" panose="020B0604020202020204" pitchFamily="34" charset="0"/>
              <a:cs typeface="Arial" panose="020B0604020202020204" pitchFamily="34" charset="0"/>
            </a:endParaRPr>
          </a:p>
          <a:p>
            <a:pPr lvl="1"/>
            <a:r>
              <a:rPr lang="en-US" dirty="0" smtClean="0">
                <a:solidFill>
                  <a:schemeClr val="tx1"/>
                </a:solidFill>
                <a:latin typeface="Arial" panose="020B0604020202020204" pitchFamily="34" charset="0"/>
                <a:cs typeface="Arial" panose="020B0604020202020204" pitchFamily="34" charset="0"/>
              </a:rPr>
              <a:t>AECA </a:t>
            </a:r>
            <a:r>
              <a:rPr lang="en-US" dirty="0">
                <a:solidFill>
                  <a:schemeClr val="tx1"/>
                </a:solidFill>
                <a:latin typeface="Arial" panose="020B0604020202020204" pitchFamily="34" charset="0"/>
                <a:cs typeface="Arial" panose="020B0604020202020204" pitchFamily="34" charset="0"/>
              </a:rPr>
              <a:t>requires Executive Branch to Report Part 130 Payments in connection with its Notification to Congress of Certain Defense Sales </a:t>
            </a:r>
            <a:r>
              <a:rPr lang="en-US" dirty="0" smtClean="0">
                <a:solidFill>
                  <a:schemeClr val="tx1"/>
                </a:solidFill>
                <a:latin typeface="Arial" panose="020B0604020202020204" pitchFamily="34" charset="0"/>
                <a:cs typeface="Arial" panose="020B0604020202020204" pitchFamily="34" charset="0"/>
              </a:rPr>
              <a:t>– </a:t>
            </a:r>
          </a:p>
          <a:p>
            <a:pPr lvl="2"/>
            <a:r>
              <a:rPr lang="en-US" dirty="0" smtClean="0">
                <a:solidFill>
                  <a:schemeClr val="tx1"/>
                </a:solidFill>
                <a:latin typeface="Arial" panose="020B0604020202020204" pitchFamily="34" charset="0"/>
                <a:cs typeface="Arial" panose="020B0604020202020204" pitchFamily="34" charset="0"/>
              </a:rPr>
              <a:t>AECA – 22 U.S.C. 2776(a)(7) and 2776(b)(1)</a:t>
            </a:r>
          </a:p>
          <a:p>
            <a:pPr lvl="2"/>
            <a:endParaRPr lang="en-US" dirty="0" smtClean="0">
              <a:solidFill>
                <a:schemeClr val="tx1"/>
              </a:solidFill>
              <a:latin typeface="Arial" panose="020B0604020202020204" pitchFamily="34" charset="0"/>
              <a:cs typeface="Arial" panose="020B0604020202020204" pitchFamily="34" charset="0"/>
            </a:endParaRPr>
          </a:p>
          <a:p>
            <a:pPr lvl="1"/>
            <a:r>
              <a:rPr lang="en-US" dirty="0" smtClean="0">
                <a:solidFill>
                  <a:schemeClr val="tx1"/>
                </a:solidFill>
                <a:latin typeface="Arial" panose="020B0604020202020204" pitchFamily="34" charset="0"/>
                <a:cs typeface="Arial" panose="020B0604020202020204" pitchFamily="34" charset="0"/>
              </a:rPr>
              <a:t>Disclosure to Congress - ITAR Sections 123.15, 124.11, 130.17</a:t>
            </a:r>
          </a:p>
          <a:p>
            <a:pPr lvl="1"/>
            <a:endParaRPr lang="en-US" dirty="0" smtClean="0">
              <a:solidFill>
                <a:schemeClr val="tx1"/>
              </a:solidFill>
              <a:latin typeface="Arial" panose="020B0604020202020204" pitchFamily="34" charset="0"/>
              <a:cs typeface="Arial" panose="020B0604020202020204" pitchFamily="34" charset="0"/>
            </a:endParaRPr>
          </a:p>
          <a:p>
            <a:pPr lvl="1"/>
            <a:r>
              <a:rPr lang="en-US" dirty="0" smtClean="0">
                <a:solidFill>
                  <a:schemeClr val="tx1"/>
                </a:solidFill>
                <a:latin typeface="Arial" panose="020B0604020202020204" pitchFamily="34" charset="0"/>
                <a:cs typeface="Arial" panose="020B0604020202020204" pitchFamily="34" charset="0"/>
              </a:rPr>
              <a:t>Information treated as Confidential Business Information – ITAR Section 130.15</a:t>
            </a:r>
          </a:p>
          <a:p>
            <a:pPr lvl="1"/>
            <a:endParaRPr lang="en-US" dirty="0">
              <a:solidFill>
                <a:schemeClr val="tx1"/>
              </a:solidFill>
              <a:latin typeface="Arial" panose="020B0604020202020204" pitchFamily="34" charset="0"/>
              <a:cs typeface="Arial" panose="020B0604020202020204" pitchFamily="34" charset="0"/>
            </a:endParaRPr>
          </a:p>
          <a:p>
            <a:pPr lvl="1"/>
            <a:r>
              <a:rPr lang="en-US" dirty="0" smtClean="0">
                <a:solidFill>
                  <a:schemeClr val="tx1"/>
                </a:solidFill>
                <a:latin typeface="Arial" panose="020B0604020202020204" pitchFamily="34" charset="0"/>
                <a:cs typeface="Arial" panose="020B0604020202020204" pitchFamily="34" charset="0"/>
              </a:rPr>
              <a:t>Applications for DDTC Licenses and Manufacturing  License Agreements (MLAs) and Technical Assistance Agreements (TAAs)  - Umbrella Authorizations by DDTC</a:t>
            </a:r>
          </a:p>
          <a:p>
            <a:pPr lvl="2"/>
            <a:r>
              <a:rPr lang="en-US" dirty="0" smtClean="0">
                <a:solidFill>
                  <a:schemeClr val="tx1"/>
                </a:solidFill>
                <a:latin typeface="Arial" panose="020B0604020202020204" pitchFamily="34" charset="0"/>
                <a:cs typeface="Arial" panose="020B0604020202020204" pitchFamily="34" charset="0"/>
              </a:rPr>
              <a:t>Require Disclosure of Part 130 Payments – Political Contributions and Fees/Commissions</a:t>
            </a:r>
          </a:p>
          <a:p>
            <a:pPr lvl="2"/>
            <a:r>
              <a:rPr lang="en-US" dirty="0" smtClean="0">
                <a:solidFill>
                  <a:schemeClr val="tx1"/>
                </a:solidFill>
                <a:latin typeface="Arial" panose="020B0604020202020204" pitchFamily="34" charset="0"/>
                <a:cs typeface="Arial" panose="020B0604020202020204" pitchFamily="34" charset="0"/>
              </a:rPr>
              <a:t>Lack of Identity between MLAs/TAAs and Commercial Sales – Practical Business Records Problems</a:t>
            </a:r>
            <a:endParaRPr lang="en-US" dirty="0"/>
          </a:p>
        </p:txBody>
      </p:sp>
    </p:spTree>
    <p:extLst>
      <p:ext uri="{BB962C8B-B14F-4D97-AF65-F5344CB8AC3E}">
        <p14:creationId xmlns:p14="http://schemas.microsoft.com/office/powerpoint/2010/main" val="3860407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538" y="170330"/>
            <a:ext cx="7383462" cy="439270"/>
          </a:xfrm>
        </p:spPr>
        <p:txBody>
          <a:bodyPr>
            <a:normAutofit/>
          </a:bodyPr>
          <a:lstStyle/>
          <a:p>
            <a:pPr lvl="0" fontAlgn="base">
              <a:lnSpc>
                <a:spcPct val="85000"/>
              </a:lnSpc>
              <a:spcAft>
                <a:spcPct val="0"/>
              </a:spcAft>
            </a:pPr>
            <a:r>
              <a:rPr lang="en-US" sz="2400" dirty="0">
                <a:solidFill>
                  <a:srgbClr val="062465"/>
                </a:solidFill>
                <a:effectLst/>
                <a:latin typeface="Arial" panose="020B0604020202020204" pitchFamily="34" charset="0"/>
                <a:cs typeface="Arial" panose="020B0604020202020204" pitchFamily="34" charset="0"/>
              </a:rPr>
              <a:t>ITAR Part 130 </a:t>
            </a:r>
            <a:r>
              <a:rPr lang="en-US" sz="2400" dirty="0" smtClean="0">
                <a:solidFill>
                  <a:srgbClr val="062465"/>
                </a:solidFill>
                <a:effectLst/>
                <a:latin typeface="Arial" panose="020B0604020202020204" pitchFamily="34" charset="0"/>
                <a:cs typeface="Arial" panose="020B0604020202020204" pitchFamily="34" charset="0"/>
              </a:rPr>
              <a:t>– Recent Enforcement Actions</a:t>
            </a:r>
            <a:endParaRPr lang="en-US" sz="2400" dirty="0">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6538" y="914400"/>
            <a:ext cx="8667750" cy="5410200"/>
          </a:xfrm>
        </p:spPr>
        <p:txBody>
          <a:bodyPr>
            <a:normAutofit lnSpcReduction="10000"/>
          </a:bodyPr>
          <a:lstStyle/>
          <a:p>
            <a:pPr marL="285750" lvl="0" indent="-285750" fontAlgn="base">
              <a:lnSpc>
                <a:spcPct val="85000"/>
              </a:lnSpc>
              <a:spcBef>
                <a:spcPct val="50000"/>
              </a:spcBef>
              <a:spcAft>
                <a:spcPct val="0"/>
              </a:spcAft>
              <a:buClr>
                <a:srgbClr val="062465"/>
              </a:buClr>
              <a:buSzPct val="80000"/>
              <a:buFont typeface="Times New Roman" pitchFamily="18" charset="0"/>
              <a:buChar char="■"/>
            </a:pPr>
            <a:r>
              <a:rPr lang="en-US" b="1" dirty="0" smtClean="0">
                <a:solidFill>
                  <a:schemeClr val="tx1"/>
                </a:solidFill>
                <a:latin typeface="Arial" panose="020B0604020202020204" pitchFamily="34" charset="0"/>
                <a:cs typeface="Arial" panose="020B0604020202020204" pitchFamily="34" charset="0"/>
              </a:rPr>
              <a:t>Recent State Department/DDTC Part </a:t>
            </a:r>
            <a:r>
              <a:rPr lang="en-US" b="1" dirty="0">
                <a:solidFill>
                  <a:schemeClr val="tx1"/>
                </a:solidFill>
                <a:latin typeface="Arial" panose="020B0604020202020204" pitchFamily="34" charset="0"/>
                <a:cs typeface="Arial" panose="020B0604020202020204" pitchFamily="34" charset="0"/>
              </a:rPr>
              <a:t>130 Enforcement </a:t>
            </a:r>
            <a:r>
              <a:rPr lang="en-US" b="1" dirty="0" smtClean="0">
                <a:solidFill>
                  <a:schemeClr val="tx1"/>
                </a:solidFill>
                <a:latin typeface="Arial" panose="020B0604020202020204" pitchFamily="34" charset="0"/>
                <a:cs typeface="Arial" panose="020B0604020202020204" pitchFamily="34" charset="0"/>
              </a:rPr>
              <a:t>Actions:</a:t>
            </a:r>
            <a:endParaRPr lang="en-US" sz="3200" dirty="0">
              <a:solidFill>
                <a:schemeClr val="tx1"/>
              </a:solidFill>
              <a:latin typeface="Arial" panose="020B0604020202020204" pitchFamily="34" charset="0"/>
              <a:cs typeface="Arial" panose="020B0604020202020204" pitchFamily="34" charset="0"/>
            </a:endParaRPr>
          </a:p>
          <a:p>
            <a:pPr lvl="1" fontAlgn="base">
              <a:lnSpc>
                <a:spcPct val="85000"/>
              </a:lnSpc>
              <a:spcBef>
                <a:spcPct val="50000"/>
              </a:spcBef>
              <a:spcAft>
                <a:spcPct val="0"/>
              </a:spcAft>
              <a:buClr>
                <a:srgbClr val="062465"/>
              </a:buClr>
              <a:buSzPct val="80000"/>
              <a:buFont typeface="Times New Roman" pitchFamily="18" charset="0"/>
              <a:buChar char="■"/>
            </a:pPr>
            <a:r>
              <a:rPr lang="en-US" sz="2400" b="1" i="1" dirty="0" smtClean="0">
                <a:solidFill>
                  <a:schemeClr val="tx1"/>
                </a:solidFill>
                <a:latin typeface="Arial" panose="020B0604020202020204" pitchFamily="34" charset="0"/>
                <a:cs typeface="Arial" panose="020B0604020202020204" pitchFamily="34" charset="0"/>
              </a:rPr>
              <a:t>Esterline </a:t>
            </a:r>
            <a:r>
              <a:rPr lang="en-US" sz="2400" b="1" i="1" dirty="0">
                <a:solidFill>
                  <a:schemeClr val="tx1"/>
                </a:solidFill>
                <a:latin typeface="Arial" panose="020B0604020202020204" pitchFamily="34" charset="0"/>
                <a:cs typeface="Arial" panose="020B0604020202020204" pitchFamily="34" charset="0"/>
              </a:rPr>
              <a:t>Technologies Corp. </a:t>
            </a:r>
            <a:r>
              <a:rPr lang="en-US" sz="2400" b="1" i="1" dirty="0" smtClean="0">
                <a:solidFill>
                  <a:schemeClr val="tx1"/>
                </a:solidFill>
                <a:latin typeface="Arial" panose="020B0604020202020204" pitchFamily="34" charset="0"/>
                <a:cs typeface="Arial" panose="020B0604020202020204" pitchFamily="34" charset="0"/>
              </a:rPr>
              <a:t>- </a:t>
            </a:r>
            <a:r>
              <a:rPr lang="en-US" sz="2400" dirty="0" smtClean="0">
                <a:solidFill>
                  <a:schemeClr val="tx1"/>
                </a:solidFill>
                <a:latin typeface="Arial" panose="020B0604020202020204" pitchFamily="34" charset="0"/>
                <a:cs typeface="Arial" panose="020B0604020202020204" pitchFamily="34" charset="0"/>
              </a:rPr>
              <a:t>2014</a:t>
            </a:r>
            <a:endParaRPr lang="en-US" sz="2400" dirty="0">
              <a:solidFill>
                <a:schemeClr val="tx1"/>
              </a:solidFill>
              <a:latin typeface="Arial" panose="020B0604020202020204" pitchFamily="34" charset="0"/>
              <a:cs typeface="Arial" panose="020B0604020202020204" pitchFamily="34" charset="0"/>
            </a:endParaRPr>
          </a:p>
          <a:p>
            <a:pPr marL="1200150" lvl="2" indent="-285750" fontAlgn="base">
              <a:lnSpc>
                <a:spcPct val="85000"/>
              </a:lnSpc>
              <a:spcBef>
                <a:spcPct val="50000"/>
              </a:spcBef>
              <a:spcAft>
                <a:spcPct val="0"/>
              </a:spcAft>
              <a:buClr>
                <a:srgbClr val="062465"/>
              </a:buClr>
              <a:buSzPct val="80000"/>
              <a:buFont typeface="Times New Roman" pitchFamily="18" charset="0"/>
              <a:buChar char="■"/>
            </a:pPr>
            <a:r>
              <a:rPr lang="en-US" sz="2000" dirty="0">
                <a:solidFill>
                  <a:schemeClr val="tx1"/>
                </a:solidFill>
                <a:latin typeface="Arial" panose="020B0604020202020204" pitchFamily="34" charset="0"/>
                <a:cs typeface="Arial" panose="020B0604020202020204" pitchFamily="34" charset="0"/>
              </a:rPr>
              <a:t>$20 million penalty for 282 alleged ITAR violations, including alleged failure to report fees or commissions paid to Brazil agent in furtherance of $1.9 million sale of technical services related to cockpit control system</a:t>
            </a:r>
          </a:p>
          <a:p>
            <a:pPr marL="1200150" lvl="2" indent="-285750" fontAlgn="base">
              <a:lnSpc>
                <a:spcPct val="85000"/>
              </a:lnSpc>
              <a:spcBef>
                <a:spcPct val="50000"/>
              </a:spcBef>
              <a:spcAft>
                <a:spcPct val="0"/>
              </a:spcAft>
              <a:buClr>
                <a:srgbClr val="062465"/>
              </a:buClr>
              <a:buSzPct val="80000"/>
              <a:buFont typeface="Times New Roman" pitchFamily="18" charset="0"/>
              <a:buChar char="■"/>
            </a:pPr>
            <a:r>
              <a:rPr lang="en-US" sz="2000" dirty="0">
                <a:solidFill>
                  <a:schemeClr val="tx1"/>
                </a:solidFill>
                <a:latin typeface="Arial" panose="020B0604020202020204" pitchFamily="34" charset="0"/>
                <a:cs typeface="Arial" panose="020B0604020202020204" pitchFamily="34" charset="0"/>
              </a:rPr>
              <a:t>No suggestion in Charging Letter of potential corrupt payments to foreign officials</a:t>
            </a:r>
          </a:p>
          <a:p>
            <a:pPr lvl="1" fontAlgn="base">
              <a:lnSpc>
                <a:spcPct val="85000"/>
              </a:lnSpc>
              <a:spcBef>
                <a:spcPct val="50000"/>
              </a:spcBef>
              <a:spcAft>
                <a:spcPct val="0"/>
              </a:spcAft>
              <a:buClr>
                <a:srgbClr val="062465"/>
              </a:buClr>
              <a:buSzPct val="80000"/>
              <a:buFont typeface="Times New Roman" pitchFamily="18" charset="0"/>
              <a:buChar char="■"/>
            </a:pPr>
            <a:r>
              <a:rPr lang="en-US" sz="2400" b="1" i="1" dirty="0">
                <a:solidFill>
                  <a:schemeClr val="tx1"/>
                </a:solidFill>
                <a:latin typeface="Arial" panose="020B0604020202020204" pitchFamily="34" charset="0"/>
                <a:cs typeface="Arial" panose="020B0604020202020204" pitchFamily="34" charset="0"/>
              </a:rPr>
              <a:t>BAE Systems plc </a:t>
            </a:r>
            <a:r>
              <a:rPr lang="en-US" sz="2400" b="1" i="1" dirty="0" smtClean="0">
                <a:solidFill>
                  <a:schemeClr val="tx1"/>
                </a:solidFill>
                <a:latin typeface="Arial" panose="020B0604020202020204" pitchFamily="34" charset="0"/>
                <a:cs typeface="Arial" panose="020B0604020202020204" pitchFamily="34" charset="0"/>
              </a:rPr>
              <a:t>- </a:t>
            </a:r>
            <a:r>
              <a:rPr lang="en-US" sz="2400" dirty="0" smtClean="0">
                <a:solidFill>
                  <a:schemeClr val="tx1"/>
                </a:solidFill>
                <a:latin typeface="Arial" panose="020B0604020202020204" pitchFamily="34" charset="0"/>
                <a:cs typeface="Arial" panose="020B0604020202020204" pitchFamily="34" charset="0"/>
              </a:rPr>
              <a:t>2011</a:t>
            </a:r>
            <a:endParaRPr lang="en-US" sz="2400" dirty="0">
              <a:solidFill>
                <a:schemeClr val="tx1"/>
              </a:solidFill>
              <a:latin typeface="Arial" panose="020B0604020202020204" pitchFamily="34" charset="0"/>
              <a:cs typeface="Arial" panose="020B0604020202020204" pitchFamily="34" charset="0"/>
            </a:endParaRPr>
          </a:p>
          <a:p>
            <a:pPr marL="1200150" lvl="2" indent="-285750" fontAlgn="base">
              <a:lnSpc>
                <a:spcPct val="85000"/>
              </a:lnSpc>
              <a:spcBef>
                <a:spcPct val="50000"/>
              </a:spcBef>
              <a:spcAft>
                <a:spcPct val="0"/>
              </a:spcAft>
              <a:buClr>
                <a:srgbClr val="062465"/>
              </a:buClr>
              <a:buSzPct val="80000"/>
              <a:buFont typeface="Times New Roman" pitchFamily="18" charset="0"/>
              <a:buChar char="■"/>
            </a:pPr>
            <a:r>
              <a:rPr lang="en-US" sz="2000" dirty="0">
                <a:solidFill>
                  <a:schemeClr val="tx1"/>
                </a:solidFill>
                <a:latin typeface="Arial" panose="020B0604020202020204" pitchFamily="34" charset="0"/>
                <a:cs typeface="Arial" panose="020B0604020202020204" pitchFamily="34" charset="0"/>
              </a:rPr>
              <a:t>$79 million civil penalty for 2,599 alleged violations of AECA and ITAR, including three Part 130 violations, arising from exportation of various defense articles to numerous countries over course of roughly 13 years</a:t>
            </a:r>
          </a:p>
          <a:p>
            <a:pPr marL="1200150" lvl="2" indent="-285750" fontAlgn="base">
              <a:lnSpc>
                <a:spcPct val="85000"/>
              </a:lnSpc>
              <a:spcBef>
                <a:spcPct val="50000"/>
              </a:spcBef>
              <a:spcAft>
                <a:spcPct val="0"/>
              </a:spcAft>
              <a:buClr>
                <a:srgbClr val="062465"/>
              </a:buClr>
              <a:buSzPct val="80000"/>
              <a:buFont typeface="Times New Roman" pitchFamily="18" charset="0"/>
              <a:buChar char="■"/>
            </a:pPr>
            <a:r>
              <a:rPr lang="en-US" sz="2000" dirty="0">
                <a:solidFill>
                  <a:schemeClr val="tx1"/>
                </a:solidFill>
                <a:latin typeface="Arial" panose="020B0604020202020204" pitchFamily="34" charset="0"/>
                <a:cs typeface="Arial" panose="020B0604020202020204" pitchFamily="34" charset="0"/>
              </a:rPr>
              <a:t>$400 million criminal penalty after pleading guilty to criminal conspiracy to violate FCPA, AECA, and </a:t>
            </a:r>
            <a:r>
              <a:rPr lang="en-US" sz="2000" b="1" dirty="0">
                <a:solidFill>
                  <a:schemeClr val="tx1"/>
                </a:solidFill>
                <a:latin typeface="Arial" panose="020B0604020202020204" pitchFamily="34" charset="0"/>
                <a:cs typeface="Arial" panose="020B0604020202020204" pitchFamily="34" charset="0"/>
              </a:rPr>
              <a:t>ITAR (including Part 130</a:t>
            </a:r>
            <a:r>
              <a:rPr lang="en-US" sz="2000" b="1" dirty="0" smtClean="0">
                <a:solidFill>
                  <a:schemeClr val="tx1"/>
                </a:solidFill>
                <a:latin typeface="Arial" panose="020B0604020202020204" pitchFamily="34" charset="0"/>
                <a:cs typeface="Arial" panose="020B0604020202020204" pitchFamily="34" charset="0"/>
              </a:rPr>
              <a:t>)</a:t>
            </a:r>
            <a:endParaRPr lang="en-US" dirty="0"/>
          </a:p>
        </p:txBody>
      </p:sp>
    </p:spTree>
    <p:extLst>
      <p:ext uri="{BB962C8B-B14F-4D97-AF65-F5344CB8AC3E}">
        <p14:creationId xmlns:p14="http://schemas.microsoft.com/office/powerpoint/2010/main" val="21220966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134" y="216887"/>
            <a:ext cx="7368172" cy="572385"/>
          </a:xfrm>
        </p:spPr>
        <p:txBody>
          <a:bodyPr>
            <a:normAutofit fontScale="90000"/>
          </a:bodyPr>
          <a:lstStyle/>
          <a:p>
            <a:pPr algn="l"/>
            <a:r>
              <a:rPr lang="en-US" sz="2800" b="1" dirty="0" smtClean="0">
                <a:solidFill>
                  <a:schemeClr val="tx1"/>
                </a:solidFill>
                <a:effectLst/>
                <a:latin typeface="Arial" panose="020B0604020202020204" pitchFamily="34" charset="0"/>
                <a:cs typeface="Arial" panose="020B0604020202020204" pitchFamily="34" charset="0"/>
              </a:rPr>
              <a:t>Overview of ITAR Part 130 – What is Required?</a:t>
            </a:r>
            <a:endParaRPr lang="en-US" sz="2800" b="1" dirty="0">
              <a:solidFill>
                <a:schemeClr val="tx1"/>
              </a:solidFill>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6538" y="1241659"/>
            <a:ext cx="8667750" cy="4581625"/>
          </a:xfrm>
        </p:spPr>
        <p:txBody>
          <a:bodyPr>
            <a:normAutofit/>
          </a:bodyPr>
          <a:lstStyle/>
          <a:p>
            <a:pPr marL="342900" lvl="0" indent="-342900">
              <a:lnSpc>
                <a:spcPct val="70000"/>
              </a:lnSpc>
              <a:spcBef>
                <a:spcPct val="10000"/>
              </a:spcBef>
              <a:buSzPct val="85000"/>
              <a:buFont typeface="Times New Roman" pitchFamily="18" charset="0"/>
              <a:buChar char="■"/>
            </a:pPr>
            <a:r>
              <a:rPr lang="en-US" sz="2800" kern="0" dirty="0" smtClean="0">
                <a:solidFill>
                  <a:schemeClr val="tx1"/>
                </a:solidFill>
                <a:latin typeface="Arial" panose="020B0604020202020204" pitchFamily="34" charset="0"/>
                <a:cs typeface="Arial" panose="020B0604020202020204" pitchFamily="34" charset="0"/>
              </a:rPr>
              <a:t>Reporting Obligation – Not Prohibition</a:t>
            </a:r>
          </a:p>
          <a:p>
            <a:pPr marL="342900" lvl="0" indent="-342900">
              <a:lnSpc>
                <a:spcPct val="70000"/>
              </a:lnSpc>
              <a:spcBef>
                <a:spcPct val="10000"/>
              </a:spcBef>
              <a:buSzPct val="85000"/>
              <a:buFont typeface="Times New Roman" pitchFamily="18" charset="0"/>
              <a:buChar char="■"/>
            </a:pPr>
            <a:endParaRPr lang="en-US" sz="2800" kern="0" dirty="0" smtClean="0">
              <a:solidFill>
                <a:schemeClr val="tx1"/>
              </a:solidFill>
              <a:latin typeface="Arial" panose="020B0604020202020204" pitchFamily="34" charset="0"/>
              <a:cs typeface="Arial" panose="020B0604020202020204" pitchFamily="34" charset="0"/>
            </a:endParaRPr>
          </a:p>
          <a:p>
            <a:pPr marL="285750" lvl="0" indent="-285750">
              <a:lnSpc>
                <a:spcPct val="85000"/>
              </a:lnSpc>
              <a:spcBef>
                <a:spcPct val="50000"/>
              </a:spcBef>
              <a:buClr>
                <a:srgbClr val="062465"/>
              </a:buClr>
              <a:buSzPct val="80000"/>
              <a:buFont typeface="Times New Roman" pitchFamily="18" charset="0"/>
              <a:buChar char="■"/>
            </a:pPr>
            <a:r>
              <a:rPr lang="en-US" sz="2800" dirty="0" smtClean="0">
                <a:solidFill>
                  <a:schemeClr val="tx1"/>
                </a:solidFill>
                <a:latin typeface="Arial" panose="020B0604020202020204" pitchFamily="34" charset="0"/>
                <a:cs typeface="Arial" panose="020B0604020202020204" pitchFamily="34" charset="0"/>
              </a:rPr>
              <a:t>Duty to Report to State Department/DDTC – </a:t>
            </a:r>
          </a:p>
          <a:p>
            <a:pPr marL="685800" lvl="1">
              <a:lnSpc>
                <a:spcPct val="85000"/>
              </a:lnSpc>
              <a:spcBef>
                <a:spcPct val="50000"/>
              </a:spcBef>
              <a:buClr>
                <a:srgbClr val="062465"/>
              </a:buClr>
              <a:buSzPct val="80000"/>
              <a:buFont typeface="Times New Roman" pitchFamily="18" charset="0"/>
              <a:buChar char="■"/>
            </a:pPr>
            <a:r>
              <a:rPr lang="en-US" sz="2000" dirty="0" smtClean="0">
                <a:solidFill>
                  <a:schemeClr val="tx1"/>
                </a:solidFill>
                <a:latin typeface="Arial" panose="020B0604020202020204" pitchFamily="34" charset="0"/>
                <a:cs typeface="Arial" panose="020B0604020202020204" pitchFamily="34" charset="0"/>
              </a:rPr>
              <a:t>Certain Payments in relation to Sales of Defense Articles and Defense Services</a:t>
            </a:r>
          </a:p>
          <a:p>
            <a:pPr marL="285750" lvl="0" indent="-285750">
              <a:lnSpc>
                <a:spcPct val="85000"/>
              </a:lnSpc>
              <a:spcBef>
                <a:spcPct val="50000"/>
              </a:spcBef>
              <a:buClr>
                <a:srgbClr val="062465"/>
              </a:buClr>
              <a:buSzPct val="80000"/>
              <a:buFont typeface="Times New Roman" pitchFamily="18" charset="0"/>
              <a:buChar char="■"/>
            </a:pPr>
            <a:endParaRPr lang="en-US" sz="2800" dirty="0" smtClean="0">
              <a:solidFill>
                <a:schemeClr val="tx1"/>
              </a:solidFill>
              <a:latin typeface="Arial" panose="020B0604020202020204" pitchFamily="34" charset="0"/>
              <a:cs typeface="Arial" panose="020B0604020202020204" pitchFamily="34" charset="0"/>
            </a:endParaRPr>
          </a:p>
          <a:p>
            <a:pPr marL="285750" lvl="0" indent="-285750">
              <a:lnSpc>
                <a:spcPct val="85000"/>
              </a:lnSpc>
              <a:spcBef>
                <a:spcPct val="50000"/>
              </a:spcBef>
              <a:buClr>
                <a:srgbClr val="062465"/>
              </a:buClr>
              <a:buSzPct val="80000"/>
              <a:buFont typeface="Times New Roman" pitchFamily="18" charset="0"/>
              <a:buChar char="■"/>
            </a:pPr>
            <a:r>
              <a:rPr lang="en-US" sz="2800" dirty="0" smtClean="0">
                <a:solidFill>
                  <a:schemeClr val="tx1"/>
                </a:solidFill>
                <a:latin typeface="Arial" panose="020B0604020202020204" pitchFamily="34" charset="0"/>
                <a:cs typeface="Arial" panose="020B0604020202020204" pitchFamily="34" charset="0"/>
              </a:rPr>
              <a:t>Which Payments?</a:t>
            </a:r>
          </a:p>
          <a:p>
            <a:pPr marL="517525" lvl="1" indent="-285750">
              <a:lnSpc>
                <a:spcPct val="85000"/>
              </a:lnSpc>
              <a:spcBef>
                <a:spcPct val="50000"/>
              </a:spcBef>
              <a:buClr>
                <a:srgbClr val="062465"/>
              </a:buClr>
              <a:buSzPct val="80000"/>
              <a:buFont typeface="Times New Roman" pitchFamily="18" charset="0"/>
              <a:buChar char="■"/>
            </a:pPr>
            <a:r>
              <a:rPr lang="en-US" sz="2800" dirty="0" smtClean="0">
                <a:solidFill>
                  <a:schemeClr val="tx1"/>
                </a:solidFill>
                <a:latin typeface="Arial" panose="020B0604020202020204" pitchFamily="34" charset="0"/>
                <a:cs typeface="Arial" panose="020B0604020202020204" pitchFamily="34" charset="0"/>
              </a:rPr>
              <a:t>1.  Political Contributions</a:t>
            </a:r>
          </a:p>
          <a:p>
            <a:pPr marL="517525" lvl="1" indent="-285750">
              <a:lnSpc>
                <a:spcPct val="85000"/>
              </a:lnSpc>
              <a:spcBef>
                <a:spcPct val="50000"/>
              </a:spcBef>
              <a:buClr>
                <a:srgbClr val="062465"/>
              </a:buClr>
              <a:buSzPct val="80000"/>
              <a:buFont typeface="Times New Roman" pitchFamily="18" charset="0"/>
              <a:buChar char="■"/>
            </a:pPr>
            <a:r>
              <a:rPr lang="en-US" sz="2800" dirty="0" smtClean="0">
                <a:solidFill>
                  <a:schemeClr val="tx1"/>
                </a:solidFill>
                <a:latin typeface="Arial" panose="020B0604020202020204" pitchFamily="34" charset="0"/>
                <a:cs typeface="Arial" panose="020B0604020202020204" pitchFamily="34" charset="0"/>
              </a:rPr>
              <a:t>2.  Fees or Commissions</a:t>
            </a:r>
          </a:p>
        </p:txBody>
      </p:sp>
      <p:sp>
        <p:nvSpPr>
          <p:cNvPr id="4" name="Date Placeholder 3"/>
          <p:cNvSpPr>
            <a:spLocks noGrp="1"/>
          </p:cNvSpPr>
          <p:nvPr>
            <p:ph type="dt" sz="half" idx="10"/>
          </p:nvPr>
        </p:nvSpPr>
        <p:spPr/>
        <p:txBody>
          <a:bodyPr/>
          <a:lstStyle/>
          <a:p>
            <a:r>
              <a:rPr lang="en-US" dirty="0"/>
              <a:t>November 2017</a:t>
            </a:r>
          </a:p>
        </p:txBody>
      </p:sp>
      <p:sp>
        <p:nvSpPr>
          <p:cNvPr id="5" name="Slide Number Placeholder 4"/>
          <p:cNvSpPr>
            <a:spLocks noGrp="1"/>
          </p:cNvSpPr>
          <p:nvPr>
            <p:ph type="sldNum" sz="quarter" idx="12"/>
          </p:nvPr>
        </p:nvSpPr>
        <p:spPr/>
        <p:txBody>
          <a:bodyPr/>
          <a:lstStyle/>
          <a:p>
            <a:fld id="{8D57DBB9-07C6-49AB-BFD5-E737C7E241F6}" type="slidenum">
              <a:rPr lang="en-US" smtClean="0"/>
              <a:pPr/>
              <a:t>9</a:t>
            </a:fld>
            <a:endParaRPr lang="en-US" dirty="0"/>
          </a:p>
        </p:txBody>
      </p:sp>
    </p:spTree>
    <p:extLst>
      <p:ext uri="{BB962C8B-B14F-4D97-AF65-F5344CB8AC3E}">
        <p14:creationId xmlns:p14="http://schemas.microsoft.com/office/powerpoint/2010/main" val="7545681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984</TotalTime>
  <Words>1370</Words>
  <Application>Microsoft Macintosh PowerPoint</Application>
  <PresentationFormat>On-screen Show (4:3)</PresentationFormat>
  <Paragraphs>150</Paragraphs>
  <Slides>16</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Century Gothic</vt:lpstr>
      <vt:lpstr>Courier New</vt:lpstr>
      <vt:lpstr>Palatino Linotype</vt:lpstr>
      <vt:lpstr>Times New Roman</vt:lpstr>
      <vt:lpstr>Wingdings</vt:lpstr>
      <vt:lpstr>Executive</vt:lpstr>
      <vt:lpstr>PowerPoint Presentation</vt:lpstr>
      <vt:lpstr>Thank You</vt:lpstr>
      <vt:lpstr>ITAR Part 130 Brief Introduction </vt:lpstr>
      <vt:lpstr>ITAR Part 130 – What is it? and Why?</vt:lpstr>
      <vt:lpstr>Origins of ITAR Part 130 – WHY?</vt:lpstr>
      <vt:lpstr>Congress Demands Reporting:  By the Executive Branch &amp; the Defense Trade Industry</vt:lpstr>
      <vt:lpstr>Congress Demands Reporting:  By the Executive Branch &amp; the Defense Trade Industry</vt:lpstr>
      <vt:lpstr>ITAR Part 130 – Recent Enforcement Actions</vt:lpstr>
      <vt:lpstr>Overview of ITAR Part 130 – What is Required?</vt:lpstr>
      <vt:lpstr>ITAR Part 130 – Which Payments to Report?</vt:lpstr>
      <vt:lpstr>ITAR Part 130 – Reporting Duty</vt:lpstr>
      <vt:lpstr>“Fees or Commissions” – Which Payments to Report?</vt:lpstr>
      <vt:lpstr>ITAR Part 130 – What Not Reported?</vt:lpstr>
      <vt:lpstr>ITAR Part 130 – Reporting Duty</vt:lpstr>
      <vt:lpstr>A Few Topics – Potential Action Items</vt:lpstr>
      <vt:lpstr>PowerPoint Presentation</vt:lpstr>
    </vt:vector>
  </TitlesOfParts>
  <Company>Holland &amp; Hart LLP.</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Deana Lewis</dc:creator>
  <cp:lastModifiedBy>Colby Goodman</cp:lastModifiedBy>
  <cp:revision>74</cp:revision>
  <cp:lastPrinted>2017-11-02T13:12:50Z</cp:lastPrinted>
  <dcterms:created xsi:type="dcterms:W3CDTF">2016-03-04T19:36:53Z</dcterms:created>
  <dcterms:modified xsi:type="dcterms:W3CDTF">2017-11-03T13:39:41Z</dcterms:modified>
</cp:coreProperties>
</file>