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png"/>
  <Override PartName="/ppt/media/image3.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4" r:id="rId2"/>
    <p:sldId id="302" r:id="rId3"/>
    <p:sldId id="413" r:id="rId4"/>
    <p:sldId id="358" r:id="rId5"/>
    <p:sldId id="305" r:id="rId6"/>
    <p:sldId id="396" r:id="rId7"/>
    <p:sldId id="329" r:id="rId8"/>
    <p:sldId id="266" r:id="rId9"/>
    <p:sldId id="398" r:id="rId10"/>
    <p:sldId id="397" r:id="rId11"/>
    <p:sldId id="400" r:id="rId12"/>
    <p:sldId id="364" r:id="rId13"/>
    <p:sldId id="412" r:id="rId14"/>
    <p:sldId id="409" r:id="rId15"/>
    <p:sldId id="408" r:id="rId16"/>
    <p:sldId id="3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9"/>
    <p:restoredTop sz="95455" autoAdjust="0"/>
  </p:normalViewPr>
  <p:slideViewPr>
    <p:cSldViewPr snapToGrid="0" snapToObjects="1">
      <p:cViewPr varScale="1">
        <p:scale>
          <a:sx n="120" d="100"/>
          <a:sy n="120" d="100"/>
        </p:scale>
        <p:origin x="632"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BC656-DD8D-F24C-9796-CAF7672A2C92}" type="datetimeFigureOut">
              <a:rPr lang="en-US" smtClean="0"/>
              <a:t>3/23/22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14667-89B4-8F44-AA6C-BD63CB1244E4}" type="slidenum">
              <a:rPr lang="en-US" smtClean="0"/>
              <a:t>‹#›</a:t>
            </a:fld>
            <a:endParaRPr lang="en-US"/>
          </a:p>
        </p:txBody>
      </p:sp>
    </p:spTree>
    <p:extLst>
      <p:ext uri="{BB962C8B-B14F-4D97-AF65-F5344CB8AC3E}">
        <p14:creationId xmlns:p14="http://schemas.microsoft.com/office/powerpoint/2010/main" val="2800983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 will be talking about events and realities, the very knowledge</a:t>
            </a:r>
            <a:r>
              <a:rPr lang="en-US" baseline="0" dirty="0"/>
              <a:t> of which can be toxic or evoke experiences of pain or trauma. We need to breathe. If you need to take a break, please do. Also know that we are here for each other. </a:t>
            </a:r>
          </a:p>
          <a:p>
            <a:pPr lvl="0">
              <a:spcBef>
                <a:spcPts val="0"/>
              </a:spcBef>
              <a:buNone/>
            </a:pPr>
            <a:r>
              <a:rPr lang="en-US" baseline="0" dirty="0"/>
              <a:t>In my experience, when I take in this type of knowledge, it is important that I do something with it. If I don’t, it can hurt me. Doing something can be protesting, can be art, can be music, can be organizing. For me, writing is the best. </a:t>
            </a:r>
          </a:p>
          <a:p>
            <a:pPr lvl="0">
              <a:spcBef>
                <a:spcPts val="0"/>
              </a:spcBef>
              <a:buNone/>
            </a:pPr>
            <a:r>
              <a:rPr lang="en-US" baseline="0" dirty="0"/>
              <a:t>I will share a lot of information, but we will get to what we can do. Hold on.</a:t>
            </a: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Importation entirely through military, nearly all for police </a:t>
            </a:r>
            <a:r>
              <a:rPr lang="en-US"/>
              <a:t>and military use.</a:t>
            </a:r>
          </a:p>
        </p:txBody>
      </p:sp>
      <p:sp>
        <p:nvSpPr>
          <p:cNvPr id="4" name="Slide Number Placeholder 3"/>
          <p:cNvSpPr>
            <a:spLocks noGrp="1"/>
          </p:cNvSpPr>
          <p:nvPr>
            <p:ph type="sldNum" sz="quarter" idx="5"/>
          </p:nvPr>
        </p:nvSpPr>
        <p:spPr/>
        <p:txBody>
          <a:bodyPr/>
          <a:lstStyle/>
          <a:p>
            <a:fld id="{3A114667-89B4-8F44-AA6C-BD63CB1244E4}" type="slidenum">
              <a:rPr lang="en-US" smtClean="0"/>
              <a:t>2</a:t>
            </a:fld>
            <a:endParaRPr lang="en-US"/>
          </a:p>
        </p:txBody>
      </p:sp>
    </p:spTree>
    <p:extLst>
      <p:ext uri="{BB962C8B-B14F-4D97-AF65-F5344CB8AC3E}">
        <p14:creationId xmlns:p14="http://schemas.microsoft.com/office/powerpoint/2010/main" val="280204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14667-89B4-8F44-AA6C-BD63CB1244E4}" type="slidenum">
              <a:rPr lang="en-US" smtClean="0"/>
              <a:t>16</a:t>
            </a:fld>
            <a:endParaRPr lang="en-US"/>
          </a:p>
        </p:txBody>
      </p:sp>
    </p:spTree>
    <p:extLst>
      <p:ext uri="{BB962C8B-B14F-4D97-AF65-F5344CB8AC3E}">
        <p14:creationId xmlns:p14="http://schemas.microsoft.com/office/powerpoint/2010/main" val="21090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B26D9E-7443-4F43-A14E-D7A19F14F338}"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216853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B26D9E-7443-4F43-A14E-D7A19F14F338}"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131179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B26D9E-7443-4F43-A14E-D7A19F14F338}"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413968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B26D9E-7443-4F43-A14E-D7A19F14F338}"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312561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6D9E-7443-4F43-A14E-D7A19F14F338}"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31634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B26D9E-7443-4F43-A14E-D7A19F14F338}"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252024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B26D9E-7443-4F43-A14E-D7A19F14F338}"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199373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26D9E-7443-4F43-A14E-D7A19F14F338}"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184380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26D9E-7443-4F43-A14E-D7A19F14F338}"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166171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26D9E-7443-4F43-A14E-D7A19F14F338}"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293777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26D9E-7443-4F43-A14E-D7A19F14F338}"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C7BA6-97A3-7D41-8643-87B98A89E4FF}" type="slidenum">
              <a:rPr lang="en-US" smtClean="0"/>
              <a:t>‹#›</a:t>
            </a:fld>
            <a:endParaRPr lang="en-US"/>
          </a:p>
        </p:txBody>
      </p:sp>
    </p:spTree>
    <p:extLst>
      <p:ext uri="{BB962C8B-B14F-4D97-AF65-F5344CB8AC3E}">
        <p14:creationId xmlns:p14="http://schemas.microsoft.com/office/powerpoint/2010/main" val="264147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26D9E-7443-4F43-A14E-D7A19F14F338}" type="datetimeFigureOut">
              <a:rPr lang="en-US" smtClean="0"/>
              <a:t>3/23/22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C7BA6-97A3-7D41-8643-87B98A89E4FF}" type="slidenum">
              <a:rPr lang="en-US" smtClean="0"/>
              <a:t>‹#›</a:t>
            </a:fld>
            <a:endParaRPr lang="en-US"/>
          </a:p>
        </p:txBody>
      </p:sp>
    </p:spTree>
    <p:extLst>
      <p:ext uri="{BB962C8B-B14F-4D97-AF65-F5344CB8AC3E}">
        <p14:creationId xmlns:p14="http://schemas.microsoft.com/office/powerpoint/2010/main" val="195201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opusarmstomexico.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opusarmstomexico.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forumarmstrade.org/catitoiii.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p:nvPr/>
        </p:nvSpPr>
        <p:spPr>
          <a:xfrm>
            <a:off x="327003" y="371885"/>
            <a:ext cx="8489994" cy="1074143"/>
          </a:xfrm>
          <a:prstGeom prst="rect">
            <a:avLst/>
          </a:prstGeom>
          <a:noFill/>
          <a:ln>
            <a:noFill/>
          </a:ln>
        </p:spPr>
        <p:txBody>
          <a:bodyPr lIns="91425" tIns="45700" rIns="91425" bIns="45700" anchor="t" anchorCtr="0">
            <a:noAutofit/>
          </a:bodyPr>
          <a:lstStyle/>
          <a:p>
            <a:pPr algn="ctr">
              <a:buClr>
                <a:schemeClr val="lt1"/>
              </a:buClr>
              <a:buSzPct val="25000"/>
            </a:pPr>
            <a:r>
              <a:rPr lang="en-US" sz="3200" b="1" dirty="0">
                <a:latin typeface="Quattrocento"/>
                <a:ea typeface="Quattrocento"/>
                <a:cs typeface="Quattrocento"/>
                <a:sym typeface="Quattrocento"/>
              </a:rPr>
              <a:t>US Firearms Exports to Mexico </a:t>
            </a:r>
          </a:p>
          <a:p>
            <a:pPr algn="ctr">
              <a:buClr>
                <a:schemeClr val="lt1"/>
              </a:buClr>
              <a:buSzPct val="25000"/>
            </a:pPr>
            <a:r>
              <a:rPr lang="en-US" sz="3200" b="1" dirty="0">
                <a:latin typeface="Quattrocento"/>
                <a:ea typeface="Quattrocento"/>
                <a:cs typeface="Quattrocento"/>
                <a:sym typeface="Quattrocento"/>
              </a:rPr>
              <a:t>&amp; Central America</a:t>
            </a:r>
          </a:p>
        </p:txBody>
      </p:sp>
      <p:sp>
        <p:nvSpPr>
          <p:cNvPr id="2" name="TextBox 1"/>
          <p:cNvSpPr txBox="1"/>
          <p:nvPr/>
        </p:nvSpPr>
        <p:spPr>
          <a:xfrm>
            <a:off x="2219826" y="5657671"/>
            <a:ext cx="5084983" cy="1200329"/>
          </a:xfrm>
          <a:prstGeom prst="rect">
            <a:avLst/>
          </a:prstGeom>
          <a:noFill/>
        </p:spPr>
        <p:txBody>
          <a:bodyPr wrap="none" rtlCol="0">
            <a:spAutoFit/>
          </a:bodyPr>
          <a:lstStyle/>
          <a:p>
            <a:pPr lvl="0" algn="ctr"/>
            <a:r>
              <a:rPr lang="en-US" b="1" dirty="0">
                <a:solidFill>
                  <a:srgbClr val="000000"/>
                </a:solidFill>
                <a:latin typeface="Quattrocento"/>
                <a:ea typeface="Quattrocento"/>
                <a:cs typeface="Quattrocento"/>
                <a:sym typeface="Quattrocento"/>
              </a:rPr>
              <a:t>John Lindsay-Poland, Stop US Arms to Mexico</a:t>
            </a:r>
          </a:p>
          <a:p>
            <a:pPr lvl="0" algn="ctr"/>
            <a:r>
              <a:rPr lang="en-US" b="1" dirty="0">
                <a:solidFill>
                  <a:srgbClr val="000000"/>
                </a:solidFill>
                <a:latin typeface="Quattrocento"/>
                <a:ea typeface="Quattrocento"/>
                <a:cs typeface="Quattrocento"/>
                <a:sym typeface="Quattrocento"/>
                <a:hlinkClick r:id="rId3"/>
              </a:rPr>
              <a:t>www.stopusarmstomexico.org</a:t>
            </a:r>
            <a:endParaRPr lang="en-US" b="1" dirty="0">
              <a:solidFill>
                <a:srgbClr val="000000"/>
              </a:solidFill>
              <a:latin typeface="Quattrocento"/>
              <a:ea typeface="Quattrocento"/>
              <a:cs typeface="Quattrocento"/>
              <a:sym typeface="Quattrocento"/>
            </a:endParaRPr>
          </a:p>
          <a:p>
            <a:pPr lvl="0" algn="ctr"/>
            <a:r>
              <a:rPr lang="en-US" b="1" dirty="0">
                <a:solidFill>
                  <a:srgbClr val="000000"/>
                </a:solidFill>
                <a:latin typeface="Quattrocento"/>
                <a:ea typeface="Quattrocento"/>
                <a:cs typeface="Quattrocento"/>
                <a:sym typeface="Quattrocento"/>
              </a:rPr>
              <a:t>March 24, 2022</a:t>
            </a:r>
          </a:p>
          <a:p>
            <a:r>
              <a:rPr lang="en-US" dirty="0"/>
              <a:t> </a:t>
            </a:r>
          </a:p>
        </p:txBody>
      </p:sp>
      <p:pic>
        <p:nvPicPr>
          <p:cNvPr id="4" name="Picture 3">
            <a:extLst>
              <a:ext uri="{FF2B5EF4-FFF2-40B4-BE49-F238E27FC236}">
                <a16:creationId xmlns:a16="http://schemas.microsoft.com/office/drawing/2014/main" id="{52460D70-C99F-0047-ABEB-BAA16BFF0573}"/>
              </a:ext>
            </a:extLst>
          </p:cNvPr>
          <p:cNvPicPr>
            <a:picLocks noChangeAspect="1"/>
          </p:cNvPicPr>
          <p:nvPr/>
        </p:nvPicPr>
        <p:blipFill>
          <a:blip r:embed="rId4"/>
          <a:stretch>
            <a:fillRect/>
          </a:stretch>
        </p:blipFill>
        <p:spPr>
          <a:xfrm>
            <a:off x="2090730" y="1736596"/>
            <a:ext cx="5214079" cy="3630506"/>
          </a:xfrm>
          <a:prstGeom prst="rect">
            <a:avLst/>
          </a:prstGeom>
          <a:ln>
            <a:solidFill>
              <a:schemeClr val="tx1"/>
            </a:solidFill>
          </a:ln>
        </p:spPr>
      </p:pic>
    </p:spTree>
    <p:extLst>
      <p:ext uri="{BB962C8B-B14F-4D97-AF65-F5344CB8AC3E}">
        <p14:creationId xmlns:p14="http://schemas.microsoft.com/office/powerpoint/2010/main" val="162139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9131-801C-FA48-954D-45812546752E}"/>
              </a:ext>
            </a:extLst>
          </p:cNvPr>
          <p:cNvSpPr>
            <a:spLocks noGrp="1"/>
          </p:cNvSpPr>
          <p:nvPr>
            <p:ph type="title"/>
          </p:nvPr>
        </p:nvSpPr>
        <p:spPr>
          <a:xfrm>
            <a:off x="457200" y="129267"/>
            <a:ext cx="8229600" cy="1143000"/>
          </a:xfrm>
        </p:spPr>
        <p:txBody>
          <a:bodyPr>
            <a:noAutofit/>
          </a:bodyPr>
          <a:lstStyle/>
          <a:p>
            <a:r>
              <a:rPr lang="en-US" sz="2400" b="1" dirty="0"/>
              <a:t>Massacre of 16 Guatemalan migrants</a:t>
            </a:r>
            <a:br>
              <a:rPr lang="en-US" sz="2400" b="1" dirty="0"/>
            </a:br>
            <a:r>
              <a:rPr lang="en-US" sz="2400" b="1" dirty="0"/>
              <a:t>in Camargo, Tamaulipas, January 2021:</a:t>
            </a:r>
            <a:br>
              <a:rPr lang="en-US" sz="2400" b="1" dirty="0"/>
            </a:br>
            <a:r>
              <a:rPr lang="en-US" sz="2400" b="1" dirty="0"/>
              <a:t>12 Tamaulipas GOPES state police agents charged</a:t>
            </a:r>
          </a:p>
        </p:txBody>
      </p:sp>
      <p:sp>
        <p:nvSpPr>
          <p:cNvPr id="3" name="Content Placeholder 2">
            <a:extLst>
              <a:ext uri="{FF2B5EF4-FFF2-40B4-BE49-F238E27FC236}">
                <a16:creationId xmlns:a16="http://schemas.microsoft.com/office/drawing/2014/main" id="{A2872221-CBB0-1947-A36A-7826E04D57F1}"/>
              </a:ext>
            </a:extLst>
          </p:cNvPr>
          <p:cNvSpPr>
            <a:spLocks noGrp="1"/>
          </p:cNvSpPr>
          <p:nvPr>
            <p:ph idx="1"/>
          </p:nvPr>
        </p:nvSpPr>
        <p:spPr>
          <a:xfrm>
            <a:off x="5717626" y="1622729"/>
            <a:ext cx="3226675" cy="1949957"/>
          </a:xfrm>
        </p:spPr>
        <p:txBody>
          <a:bodyPr>
            <a:noAutofit/>
          </a:bodyPr>
          <a:lstStyle/>
          <a:p>
            <a:pPr marL="0" indent="0">
              <a:buNone/>
            </a:pPr>
            <a:r>
              <a:rPr lang="en-US" sz="1400" b="1" dirty="0"/>
              <a:t>L to R, from top: </a:t>
            </a:r>
          </a:p>
          <a:p>
            <a:pPr marL="0" indent="0">
              <a:buNone/>
            </a:pPr>
            <a:r>
              <a:rPr lang="en-US" sz="1400" b="1" dirty="0" err="1"/>
              <a:t>Osmar</a:t>
            </a:r>
            <a:r>
              <a:rPr lang="en-US" sz="1400" b="1" dirty="0"/>
              <a:t> </a:t>
            </a:r>
            <a:r>
              <a:rPr lang="en-US" sz="1400" b="1" dirty="0" err="1"/>
              <a:t>Neftalí</a:t>
            </a:r>
            <a:r>
              <a:rPr lang="en-US" sz="1400" b="1" dirty="0"/>
              <a:t> Miranda Baltazar; Anderson Marco </a:t>
            </a:r>
            <a:r>
              <a:rPr lang="en-US" sz="1400" b="1" dirty="0" err="1"/>
              <a:t>Antulio</a:t>
            </a:r>
            <a:r>
              <a:rPr lang="en-US" sz="1400" b="1" dirty="0"/>
              <a:t> Pablo Mauricio; Dora Amelia López Rafael; </a:t>
            </a:r>
          </a:p>
          <a:p>
            <a:pPr marL="0" indent="0">
              <a:buNone/>
            </a:pPr>
            <a:r>
              <a:rPr lang="en-US" sz="1400" b="1" dirty="0"/>
              <a:t>Paola Damaris </a:t>
            </a:r>
            <a:r>
              <a:rPr lang="en-US" sz="1400" b="1" dirty="0" err="1"/>
              <a:t>Zacarías</a:t>
            </a:r>
            <a:r>
              <a:rPr lang="en-US" sz="1400" b="1" dirty="0"/>
              <a:t> Gabriel; </a:t>
            </a:r>
          </a:p>
          <a:p>
            <a:pPr marL="0" indent="0">
              <a:buNone/>
            </a:pPr>
            <a:r>
              <a:rPr lang="en-US" sz="1400" b="1" dirty="0" err="1"/>
              <a:t>Rubelsy</a:t>
            </a:r>
            <a:r>
              <a:rPr lang="en-US" sz="1400" b="1" dirty="0"/>
              <a:t> Elias Tomas Isidro; </a:t>
            </a:r>
          </a:p>
          <a:p>
            <a:pPr marL="0" indent="0">
              <a:buNone/>
            </a:pPr>
            <a:r>
              <a:rPr lang="en-US" sz="1400" b="1" dirty="0"/>
              <a:t>Santa Cristina García Pérez.</a:t>
            </a:r>
            <a:endParaRPr lang="en-US" sz="1400" dirty="0"/>
          </a:p>
        </p:txBody>
      </p:sp>
      <p:pic>
        <p:nvPicPr>
          <p:cNvPr id="5" name="Picture 4">
            <a:extLst>
              <a:ext uri="{FF2B5EF4-FFF2-40B4-BE49-F238E27FC236}">
                <a16:creationId xmlns:a16="http://schemas.microsoft.com/office/drawing/2014/main" id="{F6375629-AF34-0144-BE65-5628CF95A0E5}"/>
              </a:ext>
            </a:extLst>
          </p:cNvPr>
          <p:cNvPicPr>
            <a:picLocks noChangeAspect="1"/>
          </p:cNvPicPr>
          <p:nvPr/>
        </p:nvPicPr>
        <p:blipFill>
          <a:blip r:embed="rId2"/>
          <a:stretch>
            <a:fillRect/>
          </a:stretch>
        </p:blipFill>
        <p:spPr>
          <a:xfrm>
            <a:off x="0" y="3923148"/>
            <a:ext cx="9144000" cy="2909925"/>
          </a:xfrm>
          <a:prstGeom prst="rect">
            <a:avLst/>
          </a:prstGeom>
        </p:spPr>
      </p:pic>
      <p:pic>
        <p:nvPicPr>
          <p:cNvPr id="7" name="Picture 6">
            <a:extLst>
              <a:ext uri="{FF2B5EF4-FFF2-40B4-BE49-F238E27FC236}">
                <a16:creationId xmlns:a16="http://schemas.microsoft.com/office/drawing/2014/main" id="{B4D57E35-8262-F744-9E0D-8C3A98AB4E6F}"/>
              </a:ext>
            </a:extLst>
          </p:cNvPr>
          <p:cNvPicPr>
            <a:picLocks noChangeAspect="1"/>
          </p:cNvPicPr>
          <p:nvPr/>
        </p:nvPicPr>
        <p:blipFill>
          <a:blip r:embed="rId3"/>
          <a:stretch>
            <a:fillRect/>
          </a:stretch>
        </p:blipFill>
        <p:spPr>
          <a:xfrm>
            <a:off x="0" y="1387904"/>
            <a:ext cx="5402317" cy="2523060"/>
          </a:xfrm>
          <a:prstGeom prst="rect">
            <a:avLst/>
          </a:prstGeom>
        </p:spPr>
      </p:pic>
    </p:spTree>
    <p:extLst>
      <p:ext uri="{BB962C8B-B14F-4D97-AF65-F5344CB8AC3E}">
        <p14:creationId xmlns:p14="http://schemas.microsoft.com/office/powerpoint/2010/main" val="270834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5502A-E2A1-2B4E-B884-D908DE8D3C39}"/>
              </a:ext>
            </a:extLst>
          </p:cNvPr>
          <p:cNvPicPr>
            <a:picLocks noChangeAspect="1"/>
          </p:cNvPicPr>
          <p:nvPr/>
        </p:nvPicPr>
        <p:blipFill>
          <a:blip r:embed="rId2"/>
          <a:stretch>
            <a:fillRect/>
          </a:stretch>
        </p:blipFill>
        <p:spPr>
          <a:xfrm>
            <a:off x="4493260" y="0"/>
            <a:ext cx="4436338" cy="3674110"/>
          </a:xfrm>
          <a:prstGeom prst="rect">
            <a:avLst/>
          </a:prstGeom>
        </p:spPr>
      </p:pic>
      <p:pic>
        <p:nvPicPr>
          <p:cNvPr id="7" name="Picture 6">
            <a:extLst>
              <a:ext uri="{FF2B5EF4-FFF2-40B4-BE49-F238E27FC236}">
                <a16:creationId xmlns:a16="http://schemas.microsoft.com/office/drawing/2014/main" id="{DAC4074E-A248-474C-9669-7D207527C10A}"/>
              </a:ext>
            </a:extLst>
          </p:cNvPr>
          <p:cNvPicPr>
            <a:picLocks noChangeAspect="1"/>
          </p:cNvPicPr>
          <p:nvPr/>
        </p:nvPicPr>
        <p:blipFill>
          <a:blip r:embed="rId3"/>
          <a:stretch>
            <a:fillRect/>
          </a:stretch>
        </p:blipFill>
        <p:spPr>
          <a:xfrm>
            <a:off x="0" y="3429000"/>
            <a:ext cx="5344160" cy="3254502"/>
          </a:xfrm>
          <a:prstGeom prst="rect">
            <a:avLst/>
          </a:prstGeom>
          <a:ln>
            <a:solidFill>
              <a:schemeClr val="tx1"/>
            </a:solidFill>
          </a:ln>
        </p:spPr>
      </p:pic>
      <p:sp>
        <p:nvSpPr>
          <p:cNvPr id="8" name="TextBox 7">
            <a:extLst>
              <a:ext uri="{FF2B5EF4-FFF2-40B4-BE49-F238E27FC236}">
                <a16:creationId xmlns:a16="http://schemas.microsoft.com/office/drawing/2014/main" id="{DC2ED939-DD54-E44D-BF2C-95BF653AAAF7}"/>
              </a:ext>
            </a:extLst>
          </p:cNvPr>
          <p:cNvSpPr txBox="1"/>
          <p:nvPr/>
        </p:nvSpPr>
        <p:spPr>
          <a:xfrm>
            <a:off x="365760" y="894080"/>
            <a:ext cx="3525519" cy="1569660"/>
          </a:xfrm>
          <a:prstGeom prst="rect">
            <a:avLst/>
          </a:prstGeom>
          <a:noFill/>
        </p:spPr>
        <p:txBody>
          <a:bodyPr wrap="square" rtlCol="0">
            <a:spAutoFit/>
          </a:bodyPr>
          <a:lstStyle/>
          <a:p>
            <a:pPr algn="ctr"/>
            <a:r>
              <a:rPr lang="en-US" sz="2400" b="1" dirty="0"/>
              <a:t>National Guard armed with 50,000 Sig Sauer weapons to detain &amp; deport migrants</a:t>
            </a:r>
          </a:p>
        </p:txBody>
      </p:sp>
    </p:spTree>
    <p:extLst>
      <p:ext uri="{BB962C8B-B14F-4D97-AF65-F5344CB8AC3E}">
        <p14:creationId xmlns:p14="http://schemas.microsoft.com/office/powerpoint/2010/main" val="262309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Honduran police armed with Colt rifles who fired on protesters of electoral fraud, 2018</a:t>
            </a:r>
          </a:p>
        </p:txBody>
      </p:sp>
      <p:pic>
        <p:nvPicPr>
          <p:cNvPr id="4" name="Picture 3" descr="PMOP_Jan2018_C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10" y="1348618"/>
            <a:ext cx="7692571" cy="5128381"/>
          </a:xfrm>
          <a:prstGeom prst="rect">
            <a:avLst/>
          </a:prstGeom>
        </p:spPr>
      </p:pic>
      <p:sp>
        <p:nvSpPr>
          <p:cNvPr id="3" name="TextBox 2">
            <a:extLst>
              <a:ext uri="{FF2B5EF4-FFF2-40B4-BE49-F238E27FC236}">
                <a16:creationId xmlns:a16="http://schemas.microsoft.com/office/drawing/2014/main" id="{05CCCE69-8D35-EB44-90ED-118DA352D6D0}"/>
              </a:ext>
            </a:extLst>
          </p:cNvPr>
          <p:cNvSpPr txBox="1"/>
          <p:nvPr/>
        </p:nvSpPr>
        <p:spPr>
          <a:xfrm>
            <a:off x="6730409" y="6476999"/>
            <a:ext cx="1533818" cy="276999"/>
          </a:xfrm>
          <a:prstGeom prst="rect">
            <a:avLst/>
          </a:prstGeom>
          <a:noFill/>
        </p:spPr>
        <p:txBody>
          <a:bodyPr wrap="none" rtlCol="0">
            <a:spAutoFit/>
          </a:bodyPr>
          <a:lstStyle/>
          <a:p>
            <a:r>
              <a:rPr lang="en-US" sz="1200" dirty="0"/>
              <a:t>Source: Miami Herald</a:t>
            </a:r>
          </a:p>
        </p:txBody>
      </p:sp>
    </p:spTree>
    <p:extLst>
      <p:ext uri="{BB962C8B-B14F-4D97-AF65-F5344CB8AC3E}">
        <p14:creationId xmlns:p14="http://schemas.microsoft.com/office/powerpoint/2010/main" val="329561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2FD5FC-3123-334D-BF4D-BB3B2F44A5B2}"/>
              </a:ext>
            </a:extLst>
          </p:cNvPr>
          <p:cNvPicPr>
            <a:picLocks noChangeAspect="1"/>
          </p:cNvPicPr>
          <p:nvPr/>
        </p:nvPicPr>
        <p:blipFill>
          <a:blip r:embed="rId2"/>
          <a:stretch>
            <a:fillRect/>
          </a:stretch>
        </p:blipFill>
        <p:spPr>
          <a:xfrm>
            <a:off x="0" y="749595"/>
            <a:ext cx="9144000" cy="4572000"/>
          </a:xfrm>
          <a:prstGeom prst="rect">
            <a:avLst/>
          </a:prstGeom>
        </p:spPr>
      </p:pic>
      <p:sp>
        <p:nvSpPr>
          <p:cNvPr id="2" name="TextBox 1">
            <a:extLst>
              <a:ext uri="{FF2B5EF4-FFF2-40B4-BE49-F238E27FC236}">
                <a16:creationId xmlns:a16="http://schemas.microsoft.com/office/drawing/2014/main" id="{26CADC47-E788-D44F-B808-BE78A544382D}"/>
              </a:ext>
            </a:extLst>
          </p:cNvPr>
          <p:cNvSpPr txBox="1"/>
          <p:nvPr/>
        </p:nvSpPr>
        <p:spPr>
          <a:xfrm>
            <a:off x="5595154" y="6251945"/>
            <a:ext cx="3474418" cy="430887"/>
          </a:xfrm>
          <a:prstGeom prst="rect">
            <a:avLst/>
          </a:prstGeom>
          <a:noFill/>
        </p:spPr>
        <p:txBody>
          <a:bodyPr wrap="square" rtlCol="0">
            <a:spAutoFit/>
          </a:bodyPr>
          <a:lstStyle/>
          <a:p>
            <a:pPr algn="ctr"/>
            <a:r>
              <a:rPr lang="en-US" sz="1100" dirty="0"/>
              <a:t>Source: Global Exchange and Mexican Commission for Defense and Promotion of Human Rights </a:t>
            </a:r>
          </a:p>
        </p:txBody>
      </p:sp>
    </p:spTree>
    <p:extLst>
      <p:ext uri="{BB962C8B-B14F-4D97-AF65-F5344CB8AC3E}">
        <p14:creationId xmlns:p14="http://schemas.microsoft.com/office/powerpoint/2010/main" val="14624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1CE9-3EE7-694E-8569-AC04768788C2}"/>
              </a:ext>
            </a:extLst>
          </p:cNvPr>
          <p:cNvSpPr>
            <a:spLocks noGrp="1"/>
          </p:cNvSpPr>
          <p:nvPr>
            <p:ph type="title"/>
          </p:nvPr>
        </p:nvSpPr>
        <p:spPr>
          <a:xfrm>
            <a:off x="457200" y="274637"/>
            <a:ext cx="8229600" cy="1415939"/>
          </a:xfrm>
        </p:spPr>
        <p:txBody>
          <a:bodyPr>
            <a:normAutofit fontScale="90000"/>
          </a:bodyPr>
          <a:lstStyle/>
          <a:p>
            <a:r>
              <a:rPr lang="en-US" b="1" dirty="0"/>
              <a:t>Lack of end user restrictions </a:t>
            </a:r>
            <a:br>
              <a:rPr lang="en-US" b="1" dirty="0"/>
            </a:br>
            <a:r>
              <a:rPr lang="en-US" b="1" dirty="0"/>
              <a:t>on DDTC licenses</a:t>
            </a:r>
          </a:p>
        </p:txBody>
      </p:sp>
      <p:sp>
        <p:nvSpPr>
          <p:cNvPr id="3" name="Content Placeholder 2">
            <a:extLst>
              <a:ext uri="{FF2B5EF4-FFF2-40B4-BE49-F238E27FC236}">
                <a16:creationId xmlns:a16="http://schemas.microsoft.com/office/drawing/2014/main" id="{16BBD2CF-54A8-D246-8F5E-BBAE90F21404}"/>
              </a:ext>
            </a:extLst>
          </p:cNvPr>
          <p:cNvSpPr>
            <a:spLocks noGrp="1"/>
          </p:cNvSpPr>
          <p:nvPr>
            <p:ph idx="1"/>
          </p:nvPr>
        </p:nvSpPr>
        <p:spPr>
          <a:xfrm>
            <a:off x="457200" y="1897911"/>
            <a:ext cx="8229600" cy="4525963"/>
          </a:xfrm>
        </p:spPr>
        <p:txBody>
          <a:bodyPr>
            <a:normAutofit lnSpcReduction="10000"/>
          </a:bodyPr>
          <a:lstStyle/>
          <a:p>
            <a:pPr marL="0" indent="0">
              <a:buNone/>
            </a:pPr>
            <a:r>
              <a:rPr lang="en-US" dirty="0"/>
              <a:t>“In general, and as a matter of policy and practice, DDTC does not apply unit-level provisos to licenses, as the licenses are granted to the exporting parties, who do not have a means of enforcing such provisos after delivery, in the way that, for example, the U.S.G. may be able to do in the context of government-to-government foreign military sales.”</a:t>
            </a:r>
          </a:p>
          <a:p>
            <a:pPr marL="0" indent="0">
              <a:buNone/>
            </a:pPr>
            <a:r>
              <a:rPr lang="en-US" dirty="0"/>
              <a:t>	</a:t>
            </a:r>
            <a:r>
              <a:rPr lang="en-US" sz="2600" dirty="0"/>
              <a:t>- State Dept response to staff question, August 2021</a:t>
            </a:r>
          </a:p>
        </p:txBody>
      </p:sp>
    </p:spTree>
    <p:extLst>
      <p:ext uri="{BB962C8B-B14F-4D97-AF65-F5344CB8AC3E}">
        <p14:creationId xmlns:p14="http://schemas.microsoft.com/office/powerpoint/2010/main" val="275825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EF81-E273-3E47-B78D-E14583AC2BC1}"/>
              </a:ext>
            </a:extLst>
          </p:cNvPr>
          <p:cNvSpPr>
            <a:spLocks noGrp="1"/>
          </p:cNvSpPr>
          <p:nvPr>
            <p:ph type="title"/>
          </p:nvPr>
        </p:nvSpPr>
        <p:spPr/>
        <p:txBody>
          <a:bodyPr>
            <a:normAutofit fontScale="90000"/>
          </a:bodyPr>
          <a:lstStyle/>
          <a:p>
            <a:r>
              <a:rPr lang="en-US" dirty="0"/>
              <a:t>Identifying </a:t>
            </a:r>
            <a:r>
              <a:rPr lang="en-US" i="1" dirty="0"/>
              <a:t>where</a:t>
            </a:r>
            <a:r>
              <a:rPr lang="en-US" dirty="0"/>
              <a:t> </a:t>
            </a:r>
            <a:br>
              <a:rPr lang="en-US" dirty="0"/>
            </a:br>
            <a:r>
              <a:rPr lang="en-US" dirty="0"/>
              <a:t>US weapons exports go</a:t>
            </a:r>
          </a:p>
        </p:txBody>
      </p:sp>
      <p:sp>
        <p:nvSpPr>
          <p:cNvPr id="3" name="Content Placeholder 2">
            <a:extLst>
              <a:ext uri="{FF2B5EF4-FFF2-40B4-BE49-F238E27FC236}">
                <a16:creationId xmlns:a16="http://schemas.microsoft.com/office/drawing/2014/main" id="{35DF5A10-7DB8-364B-9DFE-7D04F65D9466}"/>
              </a:ext>
            </a:extLst>
          </p:cNvPr>
          <p:cNvSpPr>
            <a:spLocks noGrp="1"/>
          </p:cNvSpPr>
          <p:nvPr>
            <p:ph idx="1"/>
          </p:nvPr>
        </p:nvSpPr>
        <p:spPr/>
        <p:txBody>
          <a:bodyPr>
            <a:normAutofit fontScale="70000" lnSpcReduction="20000"/>
          </a:bodyPr>
          <a:lstStyle/>
          <a:p>
            <a:pPr marL="0" indent="0">
              <a:buNone/>
            </a:pPr>
            <a:r>
              <a:rPr lang="en-US" dirty="0"/>
              <a:t>Senate’s State and Foreign Operations bill (not included in Omnibus):</a:t>
            </a:r>
          </a:p>
          <a:p>
            <a:pPr marL="0" indent="0">
              <a:buNone/>
            </a:pPr>
            <a:endParaRPr lang="en-US" dirty="0"/>
          </a:p>
          <a:p>
            <a:r>
              <a:rPr lang="en-US" b="1" i="1" dirty="0"/>
              <a:t>None of the funds </a:t>
            </a:r>
            <a:r>
              <a:rPr lang="en-US" i="1" dirty="0"/>
              <a:t>appropriated by this Act </a:t>
            </a:r>
            <a:r>
              <a:rPr lang="en-US" b="1" i="1" dirty="0"/>
              <a:t>may be used to issue licenses</a:t>
            </a:r>
            <a:r>
              <a:rPr lang="en-US" i="1" dirty="0"/>
              <a:t>, or assist another Federal agency in issuing licenses, for the sale or </a:t>
            </a:r>
            <a:r>
              <a:rPr lang="en-US" b="1" i="1" dirty="0"/>
              <a:t>export of firearms or ammunition to a  government security force in Mexico or Central America unless</a:t>
            </a:r>
            <a:r>
              <a:rPr lang="en-US" i="1" dirty="0"/>
              <a:t> the Secretary of State determines and reports to the appropriate congressional committees that </a:t>
            </a:r>
            <a:r>
              <a:rPr lang="en-US" b="1" i="1" dirty="0"/>
              <a:t>such government</a:t>
            </a:r>
            <a:r>
              <a:rPr lang="en-US" i="1" dirty="0"/>
              <a:t>— </a:t>
            </a:r>
            <a:endParaRPr lang="en-US" dirty="0"/>
          </a:p>
          <a:p>
            <a:r>
              <a:rPr lang="en-US" i="1" dirty="0"/>
              <a:t>(</a:t>
            </a:r>
            <a:r>
              <a:rPr lang="en-US" i="1" dirty="0" err="1"/>
              <a:t>i</a:t>
            </a:r>
            <a:r>
              <a:rPr lang="en-US" i="1" dirty="0"/>
              <a:t>) </a:t>
            </a:r>
            <a:r>
              <a:rPr lang="en-US" b="1" i="1" dirty="0"/>
              <a:t>is implementing end use agreements</a:t>
            </a:r>
            <a:r>
              <a:rPr lang="en-US" i="1" dirty="0"/>
              <a:t>, including providing end user certificates, to </a:t>
            </a:r>
            <a:r>
              <a:rPr lang="en-US" b="1" i="1" dirty="0"/>
              <a:t>prevent the transfer of such firearms or ammunition to individuals or units implicated in serious crimes </a:t>
            </a:r>
            <a:r>
              <a:rPr lang="en-US" i="1" dirty="0"/>
              <a:t>or not authorized in such agreements or certificates to receive such items; and  </a:t>
            </a:r>
            <a:endParaRPr lang="en-US" dirty="0"/>
          </a:p>
          <a:p>
            <a:r>
              <a:rPr lang="en-US" i="1" dirty="0"/>
              <a:t>(ii) will maintain a record of the users of such firearms and ammunition for the purpose of regular audits.</a:t>
            </a:r>
            <a:endParaRPr lang="en-US" dirty="0"/>
          </a:p>
        </p:txBody>
      </p:sp>
    </p:spTree>
    <p:extLst>
      <p:ext uri="{BB962C8B-B14F-4D97-AF65-F5344CB8AC3E}">
        <p14:creationId xmlns:p14="http://schemas.microsoft.com/office/powerpoint/2010/main" val="326131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8418"/>
            <a:ext cx="8229600" cy="1143000"/>
          </a:xfrm>
        </p:spPr>
        <p:txBody>
          <a:bodyPr>
            <a:normAutofit/>
          </a:bodyPr>
          <a:lstStyle/>
          <a:p>
            <a:r>
              <a:rPr lang="en-US" b="1" dirty="0"/>
              <a:t>More information</a:t>
            </a:r>
          </a:p>
        </p:txBody>
      </p:sp>
      <p:sp>
        <p:nvSpPr>
          <p:cNvPr id="3" name="TextBox 2"/>
          <p:cNvSpPr txBox="1"/>
          <p:nvPr/>
        </p:nvSpPr>
        <p:spPr>
          <a:xfrm>
            <a:off x="780546" y="1595519"/>
            <a:ext cx="7582905" cy="3765133"/>
          </a:xfrm>
          <a:prstGeom prst="rect">
            <a:avLst/>
          </a:prstGeom>
          <a:noFill/>
        </p:spPr>
        <p:txBody>
          <a:bodyPr wrap="square" rtlCol="0">
            <a:spAutoFit/>
          </a:bodyPr>
          <a:lstStyle/>
          <a:p>
            <a:pPr lvl="1" algn="ctr">
              <a:spcAft>
                <a:spcPts val="800"/>
              </a:spcAft>
            </a:pPr>
            <a:r>
              <a:rPr lang="en-US" sz="2400" b="1" dirty="0"/>
              <a:t>Global Exchange / Stop US Arms to Mexico</a:t>
            </a:r>
          </a:p>
          <a:p>
            <a:pPr lvl="1" algn="ctr">
              <a:spcAft>
                <a:spcPts val="800"/>
              </a:spcAft>
            </a:pPr>
            <a:r>
              <a:rPr lang="en-US" sz="2400" b="1" dirty="0">
                <a:hlinkClick r:id="rId3"/>
              </a:rPr>
              <a:t>www.stopusarmstomexico.org</a:t>
            </a:r>
            <a:endParaRPr lang="en-US" sz="2400" b="1" dirty="0"/>
          </a:p>
          <a:p>
            <a:pPr lvl="1" algn="ctr">
              <a:spcAft>
                <a:spcPts val="800"/>
              </a:spcAft>
            </a:pPr>
            <a:r>
              <a:rPr lang="en-US" sz="2400" b="1" dirty="0"/>
              <a:t>Forum on the Arms Trade:</a:t>
            </a:r>
          </a:p>
          <a:p>
            <a:pPr lvl="1" algn="ctr">
              <a:spcAft>
                <a:spcPts val="800"/>
              </a:spcAft>
            </a:pPr>
            <a:r>
              <a:rPr lang="en-US" sz="2400" b="1" dirty="0">
                <a:hlinkClick r:id="rId4"/>
              </a:rPr>
              <a:t>www.forumarmstrade.org/catitoiii.html</a:t>
            </a:r>
            <a:endParaRPr lang="en-US" sz="2400" b="1" dirty="0"/>
          </a:p>
          <a:p>
            <a:pPr lvl="1" algn="ctr">
              <a:spcAft>
                <a:spcPts val="800"/>
              </a:spcAft>
            </a:pPr>
            <a:endParaRPr lang="en-US" sz="2400" b="1" dirty="0"/>
          </a:p>
          <a:p>
            <a:pPr lvl="1" algn="ctr">
              <a:spcAft>
                <a:spcPts val="800"/>
              </a:spcAft>
            </a:pPr>
            <a:endParaRPr lang="en-US" sz="2400" b="1" dirty="0"/>
          </a:p>
          <a:p>
            <a:pPr lvl="1" algn="ctr">
              <a:spcAft>
                <a:spcPts val="800"/>
              </a:spcAft>
            </a:pPr>
            <a:r>
              <a:rPr lang="en-US" sz="2400" b="1" dirty="0"/>
              <a:t>Contact: </a:t>
            </a:r>
          </a:p>
          <a:p>
            <a:pPr lvl="1" algn="ctr">
              <a:spcAft>
                <a:spcPts val="800"/>
              </a:spcAft>
            </a:pPr>
            <a:r>
              <a:rPr lang="en-US" sz="2400" b="1" dirty="0"/>
              <a:t>John Lindsay-Poland, </a:t>
            </a:r>
            <a:r>
              <a:rPr lang="en-US" sz="2400" b="1" dirty="0" err="1"/>
              <a:t>johnlindsaypoland@gmail.com</a:t>
            </a:r>
            <a:endParaRPr lang="en-US" sz="2400" b="1" dirty="0"/>
          </a:p>
        </p:txBody>
      </p:sp>
    </p:spTree>
    <p:extLst>
      <p:ext uri="{BB962C8B-B14F-4D97-AF65-F5344CB8AC3E}">
        <p14:creationId xmlns:p14="http://schemas.microsoft.com/office/powerpoint/2010/main" val="72205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D3FD2A-6D9C-3047-BC47-394D091AFE7F}"/>
              </a:ext>
            </a:extLst>
          </p:cNvPr>
          <p:cNvPicPr>
            <a:picLocks noChangeAspect="1"/>
          </p:cNvPicPr>
          <p:nvPr/>
        </p:nvPicPr>
        <p:blipFill>
          <a:blip r:embed="rId3"/>
          <a:stretch>
            <a:fillRect/>
          </a:stretch>
        </p:blipFill>
        <p:spPr>
          <a:xfrm>
            <a:off x="510362" y="833934"/>
            <a:ext cx="8282625" cy="5471174"/>
          </a:xfrm>
          <a:prstGeom prst="rect">
            <a:avLst/>
          </a:prstGeom>
        </p:spPr>
      </p:pic>
    </p:spTree>
    <p:extLst>
      <p:ext uri="{BB962C8B-B14F-4D97-AF65-F5344CB8AC3E}">
        <p14:creationId xmlns:p14="http://schemas.microsoft.com/office/powerpoint/2010/main" val="390062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2271-EFA8-1843-B9A3-ABCE2FE96EBD}"/>
              </a:ext>
            </a:extLst>
          </p:cNvPr>
          <p:cNvSpPr>
            <a:spLocks noGrp="1"/>
          </p:cNvSpPr>
          <p:nvPr>
            <p:ph type="title"/>
          </p:nvPr>
        </p:nvSpPr>
        <p:spPr/>
        <p:txBody>
          <a:bodyPr>
            <a:normAutofit fontScale="90000"/>
          </a:bodyPr>
          <a:lstStyle/>
          <a:p>
            <a:r>
              <a:rPr lang="en-US" dirty="0"/>
              <a:t>US firearms exported to N. Triangle countries and Belize, 2001-2021</a:t>
            </a:r>
          </a:p>
        </p:txBody>
      </p:sp>
      <p:pic>
        <p:nvPicPr>
          <p:cNvPr id="5" name="Picture 4">
            <a:extLst>
              <a:ext uri="{FF2B5EF4-FFF2-40B4-BE49-F238E27FC236}">
                <a16:creationId xmlns:a16="http://schemas.microsoft.com/office/drawing/2014/main" id="{0AE32473-980D-1347-B6D2-08D219CF2234}"/>
              </a:ext>
            </a:extLst>
          </p:cNvPr>
          <p:cNvPicPr>
            <a:picLocks noChangeAspect="1"/>
          </p:cNvPicPr>
          <p:nvPr/>
        </p:nvPicPr>
        <p:blipFill>
          <a:blip r:embed="rId2"/>
          <a:stretch>
            <a:fillRect/>
          </a:stretch>
        </p:blipFill>
        <p:spPr>
          <a:xfrm>
            <a:off x="0" y="1948639"/>
            <a:ext cx="9144000" cy="2960722"/>
          </a:xfrm>
          <a:prstGeom prst="rect">
            <a:avLst/>
          </a:prstGeom>
        </p:spPr>
      </p:pic>
      <p:sp>
        <p:nvSpPr>
          <p:cNvPr id="6" name="TextBox 5">
            <a:extLst>
              <a:ext uri="{FF2B5EF4-FFF2-40B4-BE49-F238E27FC236}">
                <a16:creationId xmlns:a16="http://schemas.microsoft.com/office/drawing/2014/main" id="{A0BC9235-6E74-0E4F-84B8-E367C3AE9B0D}"/>
              </a:ext>
            </a:extLst>
          </p:cNvPr>
          <p:cNvSpPr txBox="1"/>
          <p:nvPr/>
        </p:nvSpPr>
        <p:spPr>
          <a:xfrm>
            <a:off x="5804280" y="5440362"/>
            <a:ext cx="2882520" cy="276999"/>
          </a:xfrm>
          <a:prstGeom prst="rect">
            <a:avLst/>
          </a:prstGeom>
          <a:noFill/>
        </p:spPr>
        <p:txBody>
          <a:bodyPr wrap="none" rtlCol="0">
            <a:spAutoFit/>
          </a:bodyPr>
          <a:lstStyle/>
          <a:p>
            <a:r>
              <a:rPr lang="en-US" sz="1200" dirty="0"/>
              <a:t>Source: US International Trade Commission</a:t>
            </a:r>
          </a:p>
        </p:txBody>
      </p:sp>
    </p:spTree>
    <p:extLst>
      <p:ext uri="{BB962C8B-B14F-4D97-AF65-F5344CB8AC3E}">
        <p14:creationId xmlns:p14="http://schemas.microsoft.com/office/powerpoint/2010/main" val="253362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ntonioTizapa1feb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168" y="584200"/>
            <a:ext cx="3532632" cy="5681472"/>
          </a:xfrm>
          <a:prstGeom prst="rect">
            <a:avLst/>
          </a:prstGeom>
        </p:spPr>
      </p:pic>
      <p:sp>
        <p:nvSpPr>
          <p:cNvPr id="4" name="TextBox 3"/>
          <p:cNvSpPr txBox="1"/>
          <p:nvPr/>
        </p:nvSpPr>
        <p:spPr>
          <a:xfrm>
            <a:off x="537344" y="584200"/>
            <a:ext cx="4175144" cy="5632311"/>
          </a:xfrm>
          <a:prstGeom prst="rect">
            <a:avLst/>
          </a:prstGeom>
          <a:noFill/>
        </p:spPr>
        <p:txBody>
          <a:bodyPr wrap="square" rtlCol="0">
            <a:spAutoFit/>
          </a:bodyPr>
          <a:lstStyle/>
          <a:p>
            <a:r>
              <a:rPr lang="en-US" sz="2000" i="1" dirty="0"/>
              <a:t>“Mexico has acquired exorbitant quantities of weaponry and munitions, and the people at large have no idea of the magnitude of these weapons purchases, which also end up with organized crime. </a:t>
            </a:r>
          </a:p>
          <a:p>
            <a:endParaRPr lang="en-US" sz="2000" i="1" dirty="0"/>
          </a:p>
          <a:p>
            <a:r>
              <a:rPr lang="en-US" sz="2000" i="1" dirty="0"/>
              <a:t>I think that if you were in my place, in the place of the mothers and fathers of these 43 young men and knew that these weapons were used in the disappearance of one of your family members, you would be doing the same thing that I am doing.”</a:t>
            </a:r>
          </a:p>
          <a:p>
            <a:endParaRPr lang="en-US" sz="2000" i="1" dirty="0"/>
          </a:p>
          <a:p>
            <a:r>
              <a:rPr lang="en-US" sz="2000" dirty="0"/>
              <a:t>- Antonio </a:t>
            </a:r>
            <a:r>
              <a:rPr lang="en-US" sz="2000" dirty="0" err="1"/>
              <a:t>Tizapa</a:t>
            </a:r>
            <a:r>
              <a:rPr lang="en-US" sz="2000" dirty="0"/>
              <a:t>, father of Jorge Antonio </a:t>
            </a:r>
            <a:r>
              <a:rPr lang="en-US" sz="2000" dirty="0" err="1"/>
              <a:t>Tizapa</a:t>
            </a:r>
            <a:r>
              <a:rPr lang="en-US" sz="2000" dirty="0"/>
              <a:t> </a:t>
            </a:r>
            <a:r>
              <a:rPr lang="en-US" sz="2000" dirty="0" err="1"/>
              <a:t>Legideño</a:t>
            </a:r>
            <a:r>
              <a:rPr lang="en-US" sz="2000" dirty="0"/>
              <a:t>, one of 43 </a:t>
            </a:r>
            <a:r>
              <a:rPr lang="en-US" sz="2000" dirty="0" err="1"/>
              <a:t>Ayotzinapa</a:t>
            </a:r>
            <a:r>
              <a:rPr lang="en-US" sz="2000" dirty="0"/>
              <a:t> disappeared students</a:t>
            </a:r>
          </a:p>
        </p:txBody>
      </p:sp>
    </p:spTree>
    <p:extLst>
      <p:ext uri="{BB962C8B-B14F-4D97-AF65-F5344CB8AC3E}">
        <p14:creationId xmlns:p14="http://schemas.microsoft.com/office/powerpoint/2010/main" val="123521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116" y="295851"/>
            <a:ext cx="3547122" cy="3046988"/>
          </a:xfrm>
          <a:prstGeom prst="rect">
            <a:avLst/>
          </a:prstGeom>
          <a:noFill/>
        </p:spPr>
        <p:txBody>
          <a:bodyPr wrap="square" rtlCol="0">
            <a:spAutoFit/>
          </a:bodyPr>
          <a:lstStyle/>
          <a:p>
            <a:pPr algn="ctr"/>
            <a:r>
              <a:rPr lang="en-US" sz="2400" b="1" dirty="0"/>
              <a:t>End user certificate for Colt assault rifles Colt exported to Mexico for use by state police, including Guerrero – only 5 months after the disappearance of the 43 </a:t>
            </a:r>
            <a:r>
              <a:rPr lang="en-US" sz="2400" b="1" dirty="0" err="1"/>
              <a:t>Ayotzinapa</a:t>
            </a:r>
            <a:r>
              <a:rPr lang="en-US" sz="2400" b="1" dirty="0"/>
              <a:t> students</a:t>
            </a:r>
          </a:p>
        </p:txBody>
      </p:sp>
      <p:pic>
        <p:nvPicPr>
          <p:cNvPr id="6" name="Picture 5" descr="4.abr.20 2-174 002.jpg"/>
          <p:cNvPicPr>
            <a:picLocks noChangeAspect="1"/>
          </p:cNvPicPr>
          <p:nvPr/>
        </p:nvPicPr>
        <p:blipFill rotWithShape="1">
          <a:blip r:embed="rId2">
            <a:extLst>
              <a:ext uri="{28A0092B-C50C-407E-A947-70E740481C1C}">
                <a14:useLocalDpi xmlns:a14="http://schemas.microsoft.com/office/drawing/2010/main" val="0"/>
              </a:ext>
            </a:extLst>
          </a:blip>
          <a:srcRect l="10000" t="3596" r="7648" b="18922"/>
          <a:stretch/>
        </p:blipFill>
        <p:spPr>
          <a:xfrm>
            <a:off x="4067839" y="-1"/>
            <a:ext cx="5076162" cy="6858001"/>
          </a:xfrm>
          <a:prstGeom prst="rect">
            <a:avLst/>
          </a:prstGeom>
        </p:spPr>
      </p:pic>
      <p:pic>
        <p:nvPicPr>
          <p:cNvPr id="7" name="Picture 6" descr="1024x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31" y="3872448"/>
            <a:ext cx="3575608" cy="2252214"/>
          </a:xfrm>
          <a:prstGeom prst="rect">
            <a:avLst/>
          </a:prstGeom>
        </p:spPr>
      </p:pic>
      <p:sp>
        <p:nvSpPr>
          <p:cNvPr id="8" name="TextBox 7"/>
          <p:cNvSpPr txBox="1"/>
          <p:nvPr/>
        </p:nvSpPr>
        <p:spPr>
          <a:xfrm>
            <a:off x="1152017" y="6284939"/>
            <a:ext cx="2203648" cy="338554"/>
          </a:xfrm>
          <a:prstGeom prst="rect">
            <a:avLst/>
          </a:prstGeom>
          <a:noFill/>
        </p:spPr>
        <p:txBody>
          <a:bodyPr wrap="none" rtlCol="0">
            <a:spAutoFit/>
          </a:bodyPr>
          <a:lstStyle/>
          <a:p>
            <a:r>
              <a:rPr lang="en-US" sz="1600" dirty="0"/>
              <a:t>Colt Industries, Hartford</a:t>
            </a:r>
          </a:p>
        </p:txBody>
      </p:sp>
    </p:spTree>
    <p:extLst>
      <p:ext uri="{BB962C8B-B14F-4D97-AF65-F5344CB8AC3E}">
        <p14:creationId xmlns:p14="http://schemas.microsoft.com/office/powerpoint/2010/main" val="192977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DA68-162B-C944-B132-E5BE59C1F5CB}"/>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FA218CFE-A505-3245-88E2-7C46480F01E3}"/>
              </a:ext>
            </a:extLst>
          </p:cNvPr>
          <p:cNvPicPr>
            <a:picLocks noChangeAspect="1"/>
          </p:cNvPicPr>
          <p:nvPr/>
        </p:nvPicPr>
        <p:blipFill>
          <a:blip r:embed="rId2"/>
          <a:stretch>
            <a:fillRect/>
          </a:stretch>
        </p:blipFill>
        <p:spPr>
          <a:xfrm>
            <a:off x="1524000" y="50800"/>
            <a:ext cx="6096000" cy="6756400"/>
          </a:xfrm>
          <a:prstGeom prst="rect">
            <a:avLst/>
          </a:prstGeom>
        </p:spPr>
      </p:pic>
    </p:spTree>
    <p:extLst>
      <p:ext uri="{BB962C8B-B14F-4D97-AF65-F5344CB8AC3E}">
        <p14:creationId xmlns:p14="http://schemas.microsoft.com/office/powerpoint/2010/main" val="70805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4EB7-3A49-D24D-8E4C-5FAADCBFB327}"/>
              </a:ext>
            </a:extLst>
          </p:cNvPr>
          <p:cNvSpPr>
            <a:spLocks noGrp="1"/>
          </p:cNvSpPr>
          <p:nvPr>
            <p:ph type="title"/>
          </p:nvPr>
        </p:nvSpPr>
        <p:spPr/>
        <p:txBody>
          <a:bodyPr>
            <a:normAutofit/>
          </a:bodyPr>
          <a:lstStyle/>
          <a:p>
            <a:pPr algn="ctr"/>
            <a:r>
              <a:rPr lang="en-US" sz="2700" dirty="0"/>
              <a:t>Family members of eight people killed by Tamaulipas state police agents in Nuevo Laredo, Sept. 2019</a:t>
            </a:r>
          </a:p>
        </p:txBody>
      </p:sp>
      <p:pic>
        <p:nvPicPr>
          <p:cNvPr id="4" name="Picture 3" descr="FamiliasVallesAnahuacFeb2020B.jpeg">
            <a:extLst>
              <a:ext uri="{FF2B5EF4-FFF2-40B4-BE49-F238E27FC236}">
                <a16:creationId xmlns:a16="http://schemas.microsoft.com/office/drawing/2014/main" id="{72AD8E53-5A7B-B441-A89C-0F95237A2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286" y="2054679"/>
            <a:ext cx="5261429" cy="3946071"/>
          </a:xfrm>
          <a:prstGeom prst="rect">
            <a:avLst/>
          </a:prstGeom>
        </p:spPr>
      </p:pic>
    </p:spTree>
    <p:extLst>
      <p:ext uri="{BB962C8B-B14F-4D97-AF65-F5344CB8AC3E}">
        <p14:creationId xmlns:p14="http://schemas.microsoft.com/office/powerpoint/2010/main" val="77164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ct2019TamaulipasSigSau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345" y="1435474"/>
            <a:ext cx="6964266" cy="3403687"/>
          </a:xfrm>
          <a:prstGeom prst="rect">
            <a:avLst/>
          </a:prstGeom>
        </p:spPr>
      </p:pic>
      <p:pic>
        <p:nvPicPr>
          <p:cNvPr id="5" name="Picture 4" descr="2020-03-30 020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345" y="5185981"/>
            <a:ext cx="7004304" cy="1531620"/>
          </a:xfrm>
          <a:prstGeom prst="rect">
            <a:avLst/>
          </a:prstGeom>
        </p:spPr>
      </p:pic>
      <p:sp>
        <p:nvSpPr>
          <p:cNvPr id="6" name="TextBox 5"/>
          <p:cNvSpPr txBox="1"/>
          <p:nvPr/>
        </p:nvSpPr>
        <p:spPr>
          <a:xfrm>
            <a:off x="801374" y="332883"/>
            <a:ext cx="7877093" cy="707886"/>
          </a:xfrm>
          <a:prstGeom prst="rect">
            <a:avLst/>
          </a:prstGeom>
          <a:noFill/>
        </p:spPr>
        <p:txBody>
          <a:bodyPr wrap="none" rtlCol="0">
            <a:spAutoFit/>
          </a:bodyPr>
          <a:lstStyle/>
          <a:p>
            <a:pPr algn="ctr"/>
            <a:r>
              <a:rPr lang="en-US" sz="2000" b="1" dirty="0"/>
              <a:t>Sig Sauer exported hundreds of rifles to Tamaulipas state police a month</a:t>
            </a:r>
          </a:p>
          <a:p>
            <a:pPr algn="ctr"/>
            <a:r>
              <a:rPr lang="en-US" sz="2000" b="1" dirty="0"/>
              <a:t>AFTER they were implicated in massacre in Nuevo Laredo</a:t>
            </a:r>
          </a:p>
        </p:txBody>
      </p:sp>
    </p:spTree>
    <p:extLst>
      <p:ext uri="{BB962C8B-B14F-4D97-AF65-F5344CB8AC3E}">
        <p14:creationId xmlns:p14="http://schemas.microsoft.com/office/powerpoint/2010/main" val="257556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8D671-0C30-7B41-8786-C464CED39D55}"/>
              </a:ext>
            </a:extLst>
          </p:cNvPr>
          <p:cNvPicPr>
            <a:picLocks noChangeAspect="1"/>
          </p:cNvPicPr>
          <p:nvPr/>
        </p:nvPicPr>
        <p:blipFill>
          <a:blip r:embed="rId2"/>
          <a:stretch>
            <a:fillRect/>
          </a:stretch>
        </p:blipFill>
        <p:spPr>
          <a:xfrm>
            <a:off x="499241" y="747548"/>
            <a:ext cx="4761889" cy="2681452"/>
          </a:xfrm>
          <a:prstGeom prst="rect">
            <a:avLst/>
          </a:prstGeom>
        </p:spPr>
      </p:pic>
      <p:pic>
        <p:nvPicPr>
          <p:cNvPr id="7" name="Picture 6">
            <a:extLst>
              <a:ext uri="{FF2B5EF4-FFF2-40B4-BE49-F238E27FC236}">
                <a16:creationId xmlns:a16="http://schemas.microsoft.com/office/drawing/2014/main" id="{DA9638E2-8488-8B42-B361-ECFD555A47B9}"/>
              </a:ext>
            </a:extLst>
          </p:cNvPr>
          <p:cNvPicPr>
            <a:picLocks noChangeAspect="1"/>
          </p:cNvPicPr>
          <p:nvPr/>
        </p:nvPicPr>
        <p:blipFill>
          <a:blip r:embed="rId3"/>
          <a:stretch>
            <a:fillRect/>
          </a:stretch>
        </p:blipFill>
        <p:spPr>
          <a:xfrm>
            <a:off x="462710" y="3818320"/>
            <a:ext cx="4798420" cy="2505841"/>
          </a:xfrm>
          <a:prstGeom prst="rect">
            <a:avLst/>
          </a:prstGeom>
        </p:spPr>
      </p:pic>
      <p:sp>
        <p:nvSpPr>
          <p:cNvPr id="8" name="TextBox 7">
            <a:extLst>
              <a:ext uri="{FF2B5EF4-FFF2-40B4-BE49-F238E27FC236}">
                <a16:creationId xmlns:a16="http://schemas.microsoft.com/office/drawing/2014/main" id="{85E5F2CC-ED97-8645-952D-98B6D250721C}"/>
              </a:ext>
            </a:extLst>
          </p:cNvPr>
          <p:cNvSpPr txBox="1"/>
          <p:nvPr/>
        </p:nvSpPr>
        <p:spPr>
          <a:xfrm>
            <a:off x="5896304" y="872359"/>
            <a:ext cx="2837794" cy="2585323"/>
          </a:xfrm>
          <a:prstGeom prst="rect">
            <a:avLst/>
          </a:prstGeom>
          <a:noFill/>
        </p:spPr>
        <p:txBody>
          <a:bodyPr wrap="square" rtlCol="0">
            <a:spAutoFit/>
          </a:bodyPr>
          <a:lstStyle/>
          <a:p>
            <a:r>
              <a:rPr lang="en-US" b="1" dirty="0"/>
              <a:t>Special Operations Group (GOPES) of Tamaulipas state police:</a:t>
            </a:r>
          </a:p>
          <a:p>
            <a:endParaRPr lang="en-US" b="1" dirty="0"/>
          </a:p>
          <a:p>
            <a:r>
              <a:rPr lang="en-US" b="1" dirty="0"/>
              <a:t>Armed with Sig Sauer assault rifles</a:t>
            </a:r>
          </a:p>
          <a:p>
            <a:endParaRPr lang="en-US" b="1" dirty="0"/>
          </a:p>
          <a:p>
            <a:r>
              <a:rPr lang="en-US" b="1" dirty="0"/>
              <a:t>Trained in Texas in 2019 with Starr County police</a:t>
            </a:r>
          </a:p>
        </p:txBody>
      </p:sp>
      <p:sp>
        <p:nvSpPr>
          <p:cNvPr id="2" name="TextBox 1">
            <a:extLst>
              <a:ext uri="{FF2B5EF4-FFF2-40B4-BE49-F238E27FC236}">
                <a16:creationId xmlns:a16="http://schemas.microsoft.com/office/drawing/2014/main" id="{AF25201F-AEE9-3944-899E-4E0DC5003CDC}"/>
              </a:ext>
            </a:extLst>
          </p:cNvPr>
          <p:cNvSpPr txBox="1"/>
          <p:nvPr/>
        </p:nvSpPr>
        <p:spPr>
          <a:xfrm>
            <a:off x="5644055" y="6127531"/>
            <a:ext cx="3090043" cy="461665"/>
          </a:xfrm>
          <a:prstGeom prst="rect">
            <a:avLst/>
          </a:prstGeom>
          <a:noFill/>
        </p:spPr>
        <p:txBody>
          <a:bodyPr wrap="square" rtlCol="0">
            <a:spAutoFit/>
          </a:bodyPr>
          <a:lstStyle/>
          <a:p>
            <a:r>
              <a:rPr lang="en-US" sz="1200" dirty="0"/>
              <a:t>Source: https://</a:t>
            </a:r>
            <a:r>
              <a:rPr lang="en-US" sz="1200" dirty="0" err="1"/>
              <a:t>insightcrime.org</a:t>
            </a:r>
            <a:r>
              <a:rPr lang="en-US" sz="1200" dirty="0"/>
              <a:t>/news/united-states-special-operations-massacre-</a:t>
            </a:r>
            <a:r>
              <a:rPr lang="en-US" sz="1200" dirty="0" err="1"/>
              <a:t>mexico</a:t>
            </a:r>
            <a:endParaRPr lang="en-US" sz="1200" dirty="0"/>
          </a:p>
        </p:txBody>
      </p:sp>
    </p:spTree>
    <p:extLst>
      <p:ext uri="{BB962C8B-B14F-4D97-AF65-F5344CB8AC3E}">
        <p14:creationId xmlns:p14="http://schemas.microsoft.com/office/powerpoint/2010/main" val="1587740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73875</TotalTime>
  <Words>791</Words>
  <Application>Microsoft Macintosh PowerPoint</Application>
  <PresentationFormat>On-screen Show (4:3)</PresentationFormat>
  <Paragraphs>58</Paragraphs>
  <Slides>16</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Quattrocento</vt:lpstr>
      <vt:lpstr>Office Theme</vt:lpstr>
      <vt:lpstr>PowerPoint Presentation</vt:lpstr>
      <vt:lpstr>PowerPoint Presentation</vt:lpstr>
      <vt:lpstr>US firearms exported to N. Triangle countries and Belize, 2001-2021</vt:lpstr>
      <vt:lpstr>PowerPoint Presentation</vt:lpstr>
      <vt:lpstr>PowerPoint Presentation</vt:lpstr>
      <vt:lpstr>PowerPoint Presentation</vt:lpstr>
      <vt:lpstr>Family members of eight people killed by Tamaulipas state police agents in Nuevo Laredo, Sept. 2019</vt:lpstr>
      <vt:lpstr>PowerPoint Presentation</vt:lpstr>
      <vt:lpstr>PowerPoint Presentation</vt:lpstr>
      <vt:lpstr>Massacre of 16 Guatemalan migrants in Camargo, Tamaulipas, January 2021: 12 Tamaulipas GOPES state police agents charged</vt:lpstr>
      <vt:lpstr>PowerPoint Presentation</vt:lpstr>
      <vt:lpstr>Honduran police armed with Colt rifles who fired on protesters of electoral fraud, 2018</vt:lpstr>
      <vt:lpstr>PowerPoint Presentation</vt:lpstr>
      <vt:lpstr>Lack of end user restrictions  on DDTC licenses</vt:lpstr>
      <vt:lpstr>Identifying where  US weapons exports go</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Lindsay-Poland</dc:creator>
  <cp:lastModifiedBy>John Lindsay-Poland</cp:lastModifiedBy>
  <cp:revision>391</cp:revision>
  <dcterms:created xsi:type="dcterms:W3CDTF">2017-07-31T03:40:06Z</dcterms:created>
  <dcterms:modified xsi:type="dcterms:W3CDTF">2022-03-24T15:13:26Z</dcterms:modified>
</cp:coreProperties>
</file>